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93" r:id="rId2"/>
    <p:sldId id="314" r:id="rId3"/>
    <p:sldId id="306" r:id="rId4"/>
    <p:sldId id="261" r:id="rId5"/>
    <p:sldId id="337" r:id="rId6"/>
    <p:sldId id="290" r:id="rId7"/>
    <p:sldId id="292" r:id="rId8"/>
    <p:sldId id="338" r:id="rId9"/>
    <p:sldId id="272" r:id="rId10"/>
    <p:sldId id="288" r:id="rId11"/>
    <p:sldId id="289" r:id="rId12"/>
    <p:sldId id="336" r:id="rId13"/>
    <p:sldId id="280" r:id="rId14"/>
    <p:sldId id="334" r:id="rId15"/>
    <p:sldId id="321" r:id="rId16"/>
    <p:sldId id="285" r:id="rId17"/>
    <p:sldId id="322" r:id="rId18"/>
    <p:sldId id="323" r:id="rId19"/>
    <p:sldId id="324" r:id="rId20"/>
    <p:sldId id="258" r:id="rId21"/>
    <p:sldId id="281" r:id="rId22"/>
    <p:sldId id="282" r:id="rId23"/>
    <p:sldId id="283" r:id="rId24"/>
    <p:sldId id="284" r:id="rId25"/>
    <p:sldId id="286" r:id="rId26"/>
    <p:sldId id="316" r:id="rId27"/>
    <p:sldId id="327" r:id="rId28"/>
    <p:sldId id="325" r:id="rId29"/>
    <p:sldId id="328" r:id="rId30"/>
    <p:sldId id="329" r:id="rId31"/>
    <p:sldId id="330" r:id="rId32"/>
    <p:sldId id="333" r:id="rId33"/>
    <p:sldId id="335" r:id="rId34"/>
    <p:sldId id="32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F119B-A99F-E641-898B-AC3E74B77FEE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70154-58A6-FB47-A98F-902A0B108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14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esteemed professors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thesis</a:t>
            </a:r>
            <a:r>
              <a:rPr lang="zh-CN" altLang="en-US" dirty="0"/>
              <a:t> </a:t>
            </a:r>
            <a:r>
              <a:rPr lang="en-US" altLang="zh-CN" dirty="0"/>
              <a:t>committee,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distinguished guests,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Hongru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supervisor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prof</a:t>
            </a:r>
            <a:r>
              <a:rPr lang="zh-CN" altLang="en-US" dirty="0"/>
              <a:t> </a:t>
            </a:r>
            <a:r>
              <a:rPr lang="en-US" altLang="zh-CN" dirty="0" err="1"/>
              <a:t>kam-fai</a:t>
            </a:r>
            <a:r>
              <a:rPr lang="zh-CN" altLang="en-US" dirty="0"/>
              <a:t> </a:t>
            </a:r>
            <a:r>
              <a:rPr lang="en-US" altLang="zh-CN" dirty="0" err="1"/>
              <a:t>wong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defense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proposal</a:t>
            </a:r>
            <a:r>
              <a:rPr lang="zh-CN" altLang="en-US" dirty="0"/>
              <a:t> </a:t>
            </a:r>
            <a:r>
              <a:rPr lang="en-US" altLang="zh-CN" dirty="0"/>
              <a:t>named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linker</a:t>
            </a:r>
            <a:r>
              <a:rPr lang="zh-CN" altLang="en-US" dirty="0"/>
              <a:t> </a:t>
            </a:r>
            <a:r>
              <a:rPr lang="en-US" altLang="zh-CN" dirty="0"/>
              <a:t>integrating</a:t>
            </a:r>
            <a:r>
              <a:rPr lang="zh-CN" altLang="en-US" dirty="0"/>
              <a:t> </a:t>
            </a:r>
            <a:r>
              <a:rPr lang="en-US" altLang="zh-CN" dirty="0"/>
              <a:t>internal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88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fair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conviencing</a:t>
            </a:r>
            <a:r>
              <a:rPr lang="zh-CN" altLang="en-US" dirty="0"/>
              <a:t> </a:t>
            </a:r>
            <a:r>
              <a:rPr lang="en-US" altLang="zh-CN" dirty="0" err="1"/>
              <a:t>comparision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Chinese</a:t>
            </a:r>
            <a:r>
              <a:rPr lang="zh-CN" altLang="en-US" dirty="0"/>
              <a:t> </a:t>
            </a:r>
            <a:r>
              <a:rPr lang="en-US" altLang="zh-CN" dirty="0" err="1"/>
              <a:t>llm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 err="1"/>
              <a:t>chatgpt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fair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conviencing</a:t>
            </a:r>
            <a:r>
              <a:rPr lang="zh-CN" altLang="en-US" dirty="0"/>
              <a:t> </a:t>
            </a:r>
            <a:r>
              <a:rPr lang="en-US" altLang="zh-CN" dirty="0" err="1"/>
              <a:t>comparision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Chinese</a:t>
            </a:r>
            <a:r>
              <a:rPr lang="zh-CN" altLang="en-US" dirty="0"/>
              <a:t> </a:t>
            </a:r>
            <a:r>
              <a:rPr lang="en-US" altLang="zh-CN" dirty="0" err="1"/>
              <a:t>llm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 err="1"/>
              <a:t>chatgpt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2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fair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conviencing</a:t>
            </a:r>
            <a:r>
              <a:rPr lang="zh-CN" altLang="en-US" dirty="0"/>
              <a:t> </a:t>
            </a:r>
            <a:r>
              <a:rPr lang="en-US" altLang="zh-CN" dirty="0" err="1"/>
              <a:t>comparision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Chinese</a:t>
            </a:r>
            <a:r>
              <a:rPr lang="zh-CN" altLang="en-US" dirty="0"/>
              <a:t> </a:t>
            </a:r>
            <a:r>
              <a:rPr lang="en-US" altLang="zh-CN" dirty="0" err="1"/>
              <a:t>llm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 err="1"/>
              <a:t>chatgpt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52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1785B-4A5B-3F4E-8B4F-8AAF6EB66E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3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1785B-4A5B-3F4E-8B4F-8AAF6EB66E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82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1785B-4A5B-3F4E-8B4F-8AAF6EB66E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39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LLM-based</a:t>
            </a:r>
            <a:r>
              <a:rPr lang="zh-CN" altLang="en-US" dirty="0"/>
              <a:t> </a:t>
            </a:r>
            <a:r>
              <a:rPr lang="en-US" altLang="zh-CN" dirty="0"/>
              <a:t>DS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dialogue,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infer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persona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curious,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finance</a:t>
            </a:r>
            <a:r>
              <a:rPr lang="zh-CN" altLang="en-US" dirty="0"/>
              <a:t> </a:t>
            </a:r>
            <a:r>
              <a:rPr lang="en-US" altLang="zh-CN" dirty="0"/>
              <a:t>domain,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tailored</a:t>
            </a:r>
            <a:r>
              <a:rPr lang="zh-CN" altLang="en-US" dirty="0"/>
              <a:t> </a:t>
            </a:r>
            <a:r>
              <a:rPr lang="en-US" altLang="zh-CN" dirty="0"/>
              <a:t>response,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exhibited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8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Gentle,</a:t>
            </a:r>
            <a:r>
              <a:rPr lang="zh-CN" altLang="en-US" dirty="0"/>
              <a:t> </a:t>
            </a:r>
            <a:r>
              <a:rPr lang="en-US" altLang="zh-CN" dirty="0"/>
              <a:t>specific,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emotional</a:t>
            </a:r>
            <a:r>
              <a:rPr lang="zh-CN" altLang="en-US" dirty="0"/>
              <a:t> </a:t>
            </a:r>
            <a:r>
              <a:rPr lang="en-US" altLang="zh-CN" dirty="0"/>
              <a:t>support,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aspects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4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Gentle,</a:t>
            </a:r>
            <a:r>
              <a:rPr lang="zh-CN" altLang="en-US" dirty="0"/>
              <a:t> </a:t>
            </a:r>
            <a:r>
              <a:rPr lang="en-US" altLang="zh-CN" dirty="0"/>
              <a:t>specific,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emotional</a:t>
            </a:r>
            <a:r>
              <a:rPr lang="zh-CN" altLang="en-US" dirty="0"/>
              <a:t> </a:t>
            </a:r>
            <a:r>
              <a:rPr lang="en-US" altLang="zh-CN" dirty="0"/>
              <a:t>support,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aspects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51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M-</a:t>
            </a:r>
            <a:r>
              <a:rPr lang="en-US" altLang="zh-CN" dirty="0" err="1"/>
              <a:t>CoT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controllable.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8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M-</a:t>
            </a:r>
            <a:r>
              <a:rPr lang="en-US" altLang="zh-CN" dirty="0" err="1"/>
              <a:t>CoT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controllable.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7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86D8-FE73-C3E5-094B-625249B2E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4C660-ED33-991D-D2AE-F26D53D7F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9AB61-2229-729A-22CA-DC159F78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DA431-D821-6AB6-2940-C88F9F45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276B0-352E-4A51-290F-D213A4B2E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7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03CA-D45F-62EC-A51C-85136FAD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9033D-FD7F-F1B4-F50D-4E4F79B23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4442-4D5C-AC67-68C9-DE6FEDA6B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9F6CF-BA7E-9715-2E7E-C7176146A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64046-802F-76D4-144E-BCAFCB47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1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CCD1B-13DF-EDC1-4B25-3D23FC8A5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184B7-A22B-C072-F16E-EF11C935D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6DA79-7405-60AD-4DE4-986F24FD1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6F2FC-188E-6719-6270-012DE1C6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1B42D-CA44-F16D-0F99-150B6568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6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380F-FB33-9CFF-663A-E784D4FA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BBE3E-B66A-C505-841F-D064DD747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245DD-50B9-5158-C316-40A896830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3CE6B-2826-2AF9-614C-AF452E11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27CA1-A00D-885A-E625-C860CC2B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54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C5B7-9387-09EE-F327-33B6D4C4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6F4D9-D0D8-A10C-FC24-2ACDF4857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B1C54-B318-4406-0A90-D73AC613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E2CD4-9928-C7BC-0A5C-CCDA0AE1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B0A61-6D69-D314-72A4-26CF65E6F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BD6B-E5F8-5265-81BE-F607480D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DFC9-4AEE-FF61-CA06-95082E2EA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AC726-DF45-13B5-5ECC-723952A16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2C082-5402-04B3-F1C3-4D4B8CF2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3D6B0-74DD-AD3A-345F-FBDAEB71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236FD-C48D-DBB4-BAAB-BAC992D9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45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798C9-4C8C-B635-F93F-DD70365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EE8C8-52A9-89F7-B033-30AA9D038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B7DA1D-4D1A-C1FE-ABDC-B3CC3569B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9CE9F7-90B1-6F91-9222-7A530F7B5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C7CFC-315E-BEF7-721C-AB2E86471C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C3B3A6-3781-F92A-59FA-85478F74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07FFC2-5C10-373C-D62C-C28401B8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4BF943-1527-3343-F543-9C628E1B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7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0E5C-F743-8E7C-BB34-2C0724BA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9D602A-2BD9-C2BA-EBF1-FCF47C65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3BB04-AA5A-8E18-51CF-C5D12EC71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9CFFB-EF0B-F534-7AC1-3DF0768DB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33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5E84C7-10F9-695A-A6E6-39824189D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AA1D4-DFC8-CF84-DFC5-14ABB47D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1D0D4-369A-D56B-2987-0A3CD6A7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16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B431-DF68-B404-938B-E4D8714E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08B5-9028-471A-ECDC-24CE4D841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7454E-4825-99CD-47E6-0DBB79BA6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FF79A-3010-C11A-66C2-7CC5E26E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922C8-7ABC-0720-B234-94F63B5A4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A6B86-46C0-21A2-25E5-96B41795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1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32C8-65B2-B2BA-DB3B-5295EB77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F7903-D315-0195-F60D-DB98F8E2A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8B1D1-19E4-C8EA-EAB4-D31B9E42B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C8C1F-724A-9CFD-7B3C-823598E1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517EF-BF50-07F1-7027-A8A2AEED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AD2FD-0719-49CD-F708-6A2AFC49D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0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682EC9-0117-2F6B-66A7-20D95276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2A4CE-D34D-2496-25C9-DECC37F91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F610C-5A66-5600-20DA-E55A0AE50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F95AD-B399-C747-B258-DD5FD9445A8D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C3CDE-F57C-A8A9-EC57-A803E0202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4F969-1CD6-2CB7-3C06-E70B2E594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151F9-4D67-3841-8E59-A3541A747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0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" Type="http://schemas.openxmlformats.org/officeDocument/2006/relationships/image" Target="../media/image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3.png"/><Relationship Id="rId2" Type="http://schemas.openxmlformats.org/officeDocument/2006/relationships/image" Target="../media/image8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symyth.github.io/papers/from_language_models_to_language_agents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rulegreen.github.io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3.png"/><Relationship Id="rId2" Type="http://schemas.openxmlformats.org/officeDocument/2006/relationships/image" Target="../media/image8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3.png"/><Relationship Id="rId2" Type="http://schemas.openxmlformats.org/officeDocument/2006/relationships/image" Target="../media/image8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AAFEB1-AEFB-852D-6F8B-7C25C0B32F67}"/>
              </a:ext>
            </a:extLst>
          </p:cNvPr>
          <p:cNvCxnSpPr>
            <a:cxnSpLocks/>
          </p:cNvCxnSpPr>
          <p:nvPr/>
        </p:nvCxnSpPr>
        <p:spPr>
          <a:xfrm>
            <a:off x="639191" y="2107661"/>
            <a:ext cx="10486008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948D18-C860-30DF-D1DB-CEF44D37AD6B}"/>
              </a:ext>
            </a:extLst>
          </p:cNvPr>
          <p:cNvCxnSpPr>
            <a:cxnSpLocks/>
          </p:cNvCxnSpPr>
          <p:nvPr/>
        </p:nvCxnSpPr>
        <p:spPr>
          <a:xfrm>
            <a:off x="639191" y="842245"/>
            <a:ext cx="10486008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17EAB822-CFCB-B52A-8D77-CB3D35E7C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0931" y="2584388"/>
            <a:ext cx="8236339" cy="1515478"/>
          </a:xfrm>
        </p:spPr>
        <p:txBody>
          <a:bodyPr>
            <a:noAutofit/>
          </a:bodyPr>
          <a:lstStyle/>
          <a:p>
            <a:r>
              <a:rPr lang="en-US" altLang="zh-CN" sz="3200" b="1" dirty="0" err="1">
                <a:latin typeface="Bell MT" panose="02020503060305020303" pitchFamily="18" charset="77"/>
              </a:rPr>
              <a:t>Hongru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WANG</a:t>
            </a:r>
          </a:p>
          <a:p>
            <a:r>
              <a:rPr lang="en-US" altLang="zh-CN" sz="2000" dirty="0">
                <a:latin typeface="Bell MT" panose="02020503060305020303" pitchFamily="18" charset="77"/>
              </a:rPr>
              <a:t>The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Chinese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University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of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Hong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Kong</a:t>
            </a:r>
          </a:p>
          <a:p>
            <a:r>
              <a:rPr lang="en-US" altLang="zh-CN" sz="2000" dirty="0">
                <a:latin typeface="Bell MT" panose="02020503060305020303" pitchFamily="18" charset="77"/>
              </a:rPr>
              <a:t>Supervisor: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Prof.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Kam-Fai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Wong</a:t>
            </a:r>
          </a:p>
        </p:txBody>
      </p:sp>
      <p:pic>
        <p:nvPicPr>
          <p:cNvPr id="7" name="Picture 2" descr="Chinese University of Hong Kong - Wikipedia">
            <a:extLst>
              <a:ext uri="{FF2B5EF4-FFF2-40B4-BE49-F238E27FC236}">
                <a16:creationId xmlns:a16="http://schemas.microsoft.com/office/drawing/2014/main" id="{EAA729D8-60A1-2C2F-BE92-F210E8F0C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35" y="4576593"/>
            <a:ext cx="1637661" cy="12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936FB1-054A-AE61-0EAB-591C0FB7071B}"/>
              </a:ext>
            </a:extLst>
          </p:cNvPr>
          <p:cNvSpPr txBox="1"/>
          <p:nvPr/>
        </p:nvSpPr>
        <p:spPr>
          <a:xfrm>
            <a:off x="329963" y="1089048"/>
            <a:ext cx="111044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C00000"/>
                </a:solidFill>
                <a:latin typeface="Bell MT" panose="02020503060305020303" pitchFamily="18" charset="77"/>
              </a:rPr>
              <a:t>(Large)</a:t>
            </a:r>
            <a:r>
              <a:rPr lang="zh-CN" altLang="en-US" sz="40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HK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Language Mode</a:t>
            </a:r>
            <a:r>
              <a:rPr lang="en-US" altLang="zh-CN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l-based</a:t>
            </a:r>
            <a:r>
              <a:rPr lang="zh-CN" altLang="en-US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Dialogue</a:t>
            </a:r>
            <a:r>
              <a:rPr lang="zh-CN" altLang="en-US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System</a:t>
            </a:r>
            <a:endParaRPr lang="en-HK" sz="4000" b="1" i="0" dirty="0">
              <a:solidFill>
                <a:srgbClr val="374151"/>
              </a:solidFill>
              <a:effectLst/>
              <a:latin typeface="Bell MT" panose="02020503060305020303" pitchFamily="18" charset="77"/>
            </a:endParaRPr>
          </a:p>
        </p:txBody>
      </p:sp>
      <p:pic>
        <p:nvPicPr>
          <p:cNvPr id="3074" name="Picture 2" descr="Committee - AI@FinTech 2019">
            <a:extLst>
              <a:ext uri="{FF2B5EF4-FFF2-40B4-BE49-F238E27FC236}">
                <a16:creationId xmlns:a16="http://schemas.microsoft.com/office/drawing/2014/main" id="{4F81CD86-06D7-9922-16E2-8D480AED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178" y="4646979"/>
            <a:ext cx="2787465" cy="11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38331A-19AF-E0D7-85DA-EE47BF6D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992" y="4692668"/>
            <a:ext cx="1284202" cy="103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huawei-noah">
            <a:extLst>
              <a:ext uri="{FF2B5EF4-FFF2-40B4-BE49-F238E27FC236}">
                <a16:creationId xmlns:a16="http://schemas.microsoft.com/office/drawing/2014/main" id="{78A0DB07-DBE8-CED9-4459-1CAC2EAE9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43" y="4576593"/>
            <a:ext cx="1299727" cy="12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3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EACEF-7534-92DF-9EAC-CDB8DFABF19E}"/>
              </a:ext>
            </a:extLst>
          </p:cNvPr>
          <p:cNvSpPr txBox="1"/>
          <p:nvPr/>
        </p:nvSpPr>
        <p:spPr>
          <a:xfrm>
            <a:off x="809898" y="982598"/>
            <a:ext cx="113821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We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formulate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multi-step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reasoning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problem</a:t>
            </a:r>
            <a:r>
              <a:rPr lang="en-US" altLang="zh-CN" dirty="0">
                <a:latin typeface="Bell MT" panose="02020503060305020303" pitchFamily="18" charset="77"/>
              </a:rPr>
              <a:t>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can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alleviated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by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 err="1">
                <a:latin typeface="Bell MT" panose="02020503060305020303" pitchFamily="18" charset="77"/>
              </a:rPr>
              <a:t>CoT</a:t>
            </a:r>
            <a:r>
              <a:rPr lang="en-US" altLang="zh-CN" dirty="0">
                <a:latin typeface="Bell MT" panose="02020503060305020303" pitchFamily="18" charset="77"/>
              </a:rPr>
              <a:t>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which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not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explored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dialogue.</a:t>
            </a:r>
            <a:endParaRPr lang="en-US" strike="sngStrike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First, infer and trace the core of the user's question or concern.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Then, plan a response that takes into account their </a:t>
            </a:r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Bell MT" panose="02020503060305020303" pitchFamily="18" charset="77"/>
              </a:rPr>
              <a:t>status</a:t>
            </a: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Bell MT" panose="02020503060305020303" pitchFamily="18" charset="77"/>
              </a:rPr>
              <a:t>like</a:t>
            </a: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lang="en-HK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emotional state and psychological well-being.</a:t>
            </a:r>
            <a:r>
              <a:rPr lang="zh-CN" altLang="en-US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 （</a:t>
            </a:r>
            <a:r>
              <a:rPr lang="en-US" altLang="zh-CN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optional)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……</a:t>
            </a:r>
            <a:r>
              <a:rPr lang="zh-CN" altLang="en-US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(optional</a:t>
            </a:r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Bell MT" panose="02020503060305020303" pitchFamily="18" charset="77"/>
              </a:rPr>
              <a:t>)</a:t>
            </a:r>
            <a:r>
              <a:rPr lang="en-HK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Finally, generate a personalized dialogue response.</a:t>
            </a:r>
            <a:endParaRPr lang="en-US" sz="1600" dirty="0">
              <a:solidFill>
                <a:schemeClr val="bg2">
                  <a:lumMod val="90000"/>
                </a:schemeClr>
              </a:solidFill>
              <a:latin typeface="Bell MT" panose="02020503060305020303" pitchFamily="18" charset="77"/>
            </a:endParaRP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DD2F9CE6-993E-FB3F-AA12-838E0F2A8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116" y="2588832"/>
            <a:ext cx="7782559" cy="39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61FC2F-0703-D5D4-A288-83F95D0CA8A5}"/>
              </a:ext>
            </a:extLst>
          </p:cNvPr>
          <p:cNvSpPr/>
          <p:nvPr/>
        </p:nvSpPr>
        <p:spPr>
          <a:xfrm>
            <a:off x="2501660" y="5978106"/>
            <a:ext cx="6685472" cy="593776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83B28F-21EE-6CB6-47D4-D4E2A5AA1FEC}"/>
              </a:ext>
            </a:extLst>
          </p:cNvPr>
          <p:cNvSpPr txBox="1"/>
          <p:nvPr/>
        </p:nvSpPr>
        <p:spPr>
          <a:xfrm>
            <a:off x="-180752" y="-3688"/>
            <a:ext cx="4879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09863254-5859-2589-1E34-996A7DFC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EF0CE-BAC0-A4CF-085F-E39AB87CA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27D7B5-4DEB-F312-45B8-F450A08973F9}"/>
              </a:ext>
            </a:extLst>
          </p:cNvPr>
          <p:cNvCxnSpPr>
            <a:cxnSpLocks/>
          </p:cNvCxnSpPr>
          <p:nvPr/>
        </p:nvCxnSpPr>
        <p:spPr>
          <a:xfrm>
            <a:off x="0" y="781842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5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EACEF-7534-92DF-9EAC-CDB8DFABF19E}"/>
              </a:ext>
            </a:extLst>
          </p:cNvPr>
          <p:cNvSpPr txBox="1"/>
          <p:nvPr/>
        </p:nvSpPr>
        <p:spPr>
          <a:xfrm>
            <a:off x="785556" y="1038896"/>
            <a:ext cx="120120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We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formulate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multi-step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reasoning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problem</a:t>
            </a:r>
            <a:r>
              <a:rPr lang="en-US" altLang="zh-CN" dirty="0">
                <a:latin typeface="Bell MT" panose="02020503060305020303" pitchFamily="18" charset="77"/>
              </a:rPr>
              <a:t>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can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alleviated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by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 err="1">
                <a:latin typeface="Bell MT" panose="02020503060305020303" pitchFamily="18" charset="77"/>
              </a:rPr>
              <a:t>CoT</a:t>
            </a:r>
            <a:r>
              <a:rPr lang="en-US" altLang="zh-CN" dirty="0">
                <a:latin typeface="Bell MT" panose="02020503060305020303" pitchFamily="18" charset="77"/>
              </a:rPr>
              <a:t>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which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not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explored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dialogue.</a:t>
            </a:r>
            <a:endParaRPr lang="en-US" strike="sngStrike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First, infer and trace the core of the user's question or concern.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1" i="0" dirty="0">
                <a:effectLst/>
                <a:latin typeface="Bell MT" panose="02020503060305020303" pitchFamily="18" charset="77"/>
              </a:rPr>
              <a:t>Then, plan a response that takes into account their </a:t>
            </a:r>
            <a:r>
              <a:rPr lang="en-US" altLang="zh-CN" sz="1600" b="1" dirty="0">
                <a:latin typeface="Bell MT" panose="02020503060305020303" pitchFamily="18" charset="77"/>
              </a:rPr>
              <a:t>status</a:t>
            </a:r>
            <a:r>
              <a:rPr lang="zh-CN" altLang="en-US" sz="1600" b="1" dirty="0">
                <a:latin typeface="Bell MT" panose="02020503060305020303" pitchFamily="18" charset="77"/>
              </a:rPr>
              <a:t> </a:t>
            </a:r>
            <a:r>
              <a:rPr lang="en-US" altLang="zh-CN" sz="1600" b="1" dirty="0">
                <a:latin typeface="Bell MT" panose="02020503060305020303" pitchFamily="18" charset="77"/>
              </a:rPr>
              <a:t>like</a:t>
            </a:r>
            <a:r>
              <a:rPr lang="zh-CN" altLang="en-US" sz="1600" b="1" dirty="0">
                <a:latin typeface="Bell MT" panose="02020503060305020303" pitchFamily="18" charset="77"/>
              </a:rPr>
              <a:t> </a:t>
            </a:r>
            <a:r>
              <a:rPr lang="en-HK" sz="1600" b="1" i="0" dirty="0">
                <a:effectLst/>
                <a:latin typeface="Bell MT" panose="02020503060305020303" pitchFamily="18" charset="77"/>
              </a:rPr>
              <a:t>emotional state and psychological well-being</a:t>
            </a:r>
            <a:r>
              <a:rPr lang="zh-CN" altLang="en-US" sz="1600" b="1" dirty="0">
                <a:latin typeface="Bell MT" panose="02020503060305020303" pitchFamily="18" charset="77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Bell MT" panose="02020503060305020303" pitchFamily="18" charset="77"/>
              </a:rPr>
              <a:t>(</a:t>
            </a:r>
            <a:r>
              <a:rPr lang="en-US" altLang="zh-CN" sz="16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optional)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6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……</a:t>
            </a:r>
            <a:r>
              <a:rPr lang="zh-CN" altLang="en-US" sz="16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16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(optional</a:t>
            </a:r>
            <a:r>
              <a:rPr lang="en-US" altLang="zh-CN" sz="1600" b="1" dirty="0">
                <a:solidFill>
                  <a:srgbClr val="C00000"/>
                </a:solidFill>
                <a:latin typeface="Bell MT" panose="02020503060305020303" pitchFamily="18" charset="77"/>
              </a:rPr>
              <a:t>)</a:t>
            </a:r>
            <a:r>
              <a:rPr lang="en-HK" sz="16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Finally, generate a personalized dialogue response.</a:t>
            </a:r>
            <a:endParaRPr lang="en-US" sz="1600" dirty="0">
              <a:solidFill>
                <a:schemeClr val="bg2">
                  <a:lumMod val="90000"/>
                </a:schemeClr>
              </a:solidFill>
              <a:latin typeface="Bell MT" panose="02020503060305020303" pitchFamily="18" charset="77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BF6FF7A5-0A9D-9FBC-6844-ADBAB570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63" y="2512622"/>
            <a:ext cx="8062673" cy="39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61FC2F-0703-D5D4-A288-83F95D0CA8A5}"/>
              </a:ext>
            </a:extLst>
          </p:cNvPr>
          <p:cNvSpPr/>
          <p:nvPr/>
        </p:nvSpPr>
        <p:spPr>
          <a:xfrm>
            <a:off x="2429469" y="3888350"/>
            <a:ext cx="7732701" cy="2589429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5A046-006A-4705-55DE-3A5F97889906}"/>
              </a:ext>
            </a:extLst>
          </p:cNvPr>
          <p:cNvSpPr txBox="1"/>
          <p:nvPr/>
        </p:nvSpPr>
        <p:spPr>
          <a:xfrm>
            <a:off x="-180752" y="-3688"/>
            <a:ext cx="4879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ACE60E2A-114D-1E42-E0E1-68C207D66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0D20FC8-C257-4EEA-F8C2-13399394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B5A580-0481-DCF6-B58B-700EB4E62C3B}"/>
              </a:ext>
            </a:extLst>
          </p:cNvPr>
          <p:cNvCxnSpPr>
            <a:cxnSpLocks/>
          </p:cNvCxnSpPr>
          <p:nvPr/>
        </p:nvCxnSpPr>
        <p:spPr>
          <a:xfrm>
            <a:off x="0" y="781842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3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EACEF-7534-92DF-9EAC-CDB8DFABF19E}"/>
              </a:ext>
            </a:extLst>
          </p:cNvPr>
          <p:cNvSpPr txBox="1"/>
          <p:nvPr/>
        </p:nvSpPr>
        <p:spPr>
          <a:xfrm>
            <a:off x="785556" y="1038896"/>
            <a:ext cx="120120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We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formulate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multi-step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reasoning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problem</a:t>
            </a:r>
            <a:r>
              <a:rPr lang="en-US" altLang="zh-CN" dirty="0">
                <a:latin typeface="Bell MT" panose="02020503060305020303" pitchFamily="18" charset="77"/>
              </a:rPr>
              <a:t>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can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alleviated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by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 err="1">
                <a:latin typeface="Bell MT" panose="02020503060305020303" pitchFamily="18" charset="77"/>
              </a:rPr>
              <a:t>CoT</a:t>
            </a:r>
            <a:r>
              <a:rPr lang="en-US" altLang="zh-CN" dirty="0">
                <a:latin typeface="Bell MT" panose="02020503060305020303" pitchFamily="18" charset="77"/>
              </a:rPr>
              <a:t>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which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not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explored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dialogue.</a:t>
            </a:r>
            <a:endParaRPr lang="en-US" strike="sngStrike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First, infer and trace the core of the user's question or concern.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Then, plan a response that takes into account their </a:t>
            </a:r>
            <a:r>
              <a:rPr lang="en-US" altLang="zh-CN" sz="1600" b="1" dirty="0">
                <a:solidFill>
                  <a:schemeClr val="bg2"/>
                </a:solidFill>
                <a:latin typeface="Bell MT" panose="02020503060305020303" pitchFamily="18" charset="77"/>
              </a:rPr>
              <a:t>status</a:t>
            </a:r>
            <a:r>
              <a:rPr lang="zh-CN" altLang="en-US" sz="1600" b="1" dirty="0">
                <a:solidFill>
                  <a:schemeClr val="bg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600" b="1" dirty="0">
                <a:solidFill>
                  <a:schemeClr val="bg2"/>
                </a:solidFill>
                <a:latin typeface="Bell MT" panose="02020503060305020303" pitchFamily="18" charset="77"/>
              </a:rPr>
              <a:t>like</a:t>
            </a:r>
            <a:r>
              <a:rPr lang="zh-CN" altLang="en-US" sz="1600" b="1" dirty="0">
                <a:solidFill>
                  <a:schemeClr val="bg2"/>
                </a:solidFill>
                <a:latin typeface="Bell MT" panose="02020503060305020303" pitchFamily="18" charset="77"/>
              </a:rPr>
              <a:t> </a:t>
            </a:r>
            <a:r>
              <a:rPr lang="en-HK" sz="1600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emotional state and psychological well-being</a:t>
            </a:r>
            <a:r>
              <a:rPr lang="zh-CN" altLang="en-US" sz="1600" b="1" dirty="0">
                <a:solidFill>
                  <a:schemeClr val="bg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600" b="1" dirty="0">
                <a:solidFill>
                  <a:schemeClr val="bg2"/>
                </a:solidFill>
                <a:latin typeface="Bell MT" panose="02020503060305020303" pitchFamily="18" charset="77"/>
              </a:rPr>
              <a:t>(</a:t>
            </a:r>
            <a:r>
              <a:rPr lang="en-US" altLang="zh-CN" sz="1600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optional)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600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……</a:t>
            </a:r>
            <a:r>
              <a:rPr lang="zh-CN" altLang="en-US" sz="1600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1600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(optional</a:t>
            </a:r>
            <a:r>
              <a:rPr lang="en-US" altLang="zh-CN" sz="1600" b="1" dirty="0">
                <a:solidFill>
                  <a:schemeClr val="bg2"/>
                </a:solidFill>
                <a:latin typeface="Bell MT" panose="02020503060305020303" pitchFamily="18" charset="77"/>
              </a:rPr>
              <a:t>)</a:t>
            </a:r>
            <a:r>
              <a:rPr lang="en-HK" sz="1600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1" i="0" dirty="0">
                <a:effectLst/>
                <a:latin typeface="Bell MT" panose="02020503060305020303" pitchFamily="18" charset="77"/>
              </a:rPr>
              <a:t>Finally, generate a personalized dialogue response.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5A046-006A-4705-55DE-3A5F97889906}"/>
              </a:ext>
            </a:extLst>
          </p:cNvPr>
          <p:cNvSpPr txBox="1"/>
          <p:nvPr/>
        </p:nvSpPr>
        <p:spPr>
          <a:xfrm>
            <a:off x="-180752" y="-3688"/>
            <a:ext cx="4879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ACE60E2A-114D-1E42-E0E1-68C207D6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0D20FC8-C257-4EEA-F8C2-13399394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B5A580-0481-DCF6-B58B-700EB4E62C3B}"/>
              </a:ext>
            </a:extLst>
          </p:cNvPr>
          <p:cNvCxnSpPr>
            <a:cxnSpLocks/>
          </p:cNvCxnSpPr>
          <p:nvPr/>
        </p:nvCxnSpPr>
        <p:spPr>
          <a:xfrm>
            <a:off x="0" y="781842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2BBD72E-9077-7272-E504-42991CF29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352" y="2433749"/>
            <a:ext cx="5109919" cy="406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3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7C4801-8355-DEE4-BD1F-CAC08AC5D1D0}"/>
              </a:ext>
            </a:extLst>
          </p:cNvPr>
          <p:cNvCxnSpPr>
            <a:cxnSpLocks/>
          </p:cNvCxnSpPr>
          <p:nvPr/>
        </p:nvCxnSpPr>
        <p:spPr>
          <a:xfrm>
            <a:off x="0" y="77630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85B1EB4-4387-99AF-0FCF-967F8E74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1" y="967838"/>
            <a:ext cx="11123957" cy="5867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02E13-46A6-795A-93DC-5152AE3597C1}"/>
              </a:ext>
            </a:extLst>
          </p:cNvPr>
          <p:cNvSpPr txBox="1"/>
          <p:nvPr/>
        </p:nvSpPr>
        <p:spPr>
          <a:xfrm>
            <a:off x="0" y="95765"/>
            <a:ext cx="247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Cue-</a:t>
            </a:r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D273A6A5-46B1-D917-D40D-C2CA933EE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0446554-23DE-12DF-A859-80D4854BE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90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7C4801-8355-DEE4-BD1F-CAC08AC5D1D0}"/>
              </a:ext>
            </a:extLst>
          </p:cNvPr>
          <p:cNvCxnSpPr>
            <a:cxnSpLocks/>
          </p:cNvCxnSpPr>
          <p:nvPr/>
        </p:nvCxnSpPr>
        <p:spPr>
          <a:xfrm>
            <a:off x="0" y="77630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202E13-46A6-795A-93DC-5152AE3597C1}"/>
              </a:ext>
            </a:extLst>
          </p:cNvPr>
          <p:cNvSpPr txBox="1"/>
          <p:nvPr/>
        </p:nvSpPr>
        <p:spPr>
          <a:xfrm>
            <a:off x="1" y="95765"/>
            <a:ext cx="4591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Cue-</a:t>
            </a:r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(Few-shot)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D273A6A5-46B1-D917-D40D-C2CA933E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0446554-23DE-12DF-A859-80D4854BE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33AF74-D7FB-095E-C5A4-76B7D7AD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67" y="1268727"/>
            <a:ext cx="4468720" cy="4812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4DD2A7-011E-4A8E-7AA2-2617B9350DC7}"/>
              </a:ext>
            </a:extLst>
          </p:cNvPr>
          <p:cNvSpPr txBox="1"/>
          <p:nvPr/>
        </p:nvSpPr>
        <p:spPr>
          <a:xfrm>
            <a:off x="5464371" y="1557379"/>
            <a:ext cx="65294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HK" dirty="0">
                <a:latin typeface="Bell MT" panose="02020503060305020303" pitchFamily="18" charset="77"/>
              </a:rPr>
              <a:t>Since there are multiple steps, </a:t>
            </a:r>
            <a:r>
              <a:rPr lang="en-HK" b="1" dirty="0">
                <a:solidFill>
                  <a:srgbClr val="C00000"/>
                </a:solidFill>
                <a:latin typeface="Bell MT" panose="02020503060305020303" pitchFamily="18" charset="77"/>
              </a:rPr>
              <a:t>we design different selection strategies for each step</a:t>
            </a:r>
            <a:r>
              <a:rPr lang="en-HK" dirty="0">
                <a:latin typeface="Bell MT" panose="02020503060305020303" pitchFamily="18" charset="77"/>
              </a:rPr>
              <a:t>. Specifically, we first select demonstrations (c, s) according to dialogue context to infer status, and then select demonstrations (c, s, r) according to user status.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On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the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one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hand,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HK" b="1" dirty="0">
                <a:solidFill>
                  <a:srgbClr val="C00000"/>
                </a:solidFill>
                <a:latin typeface="Bell MT" panose="02020503060305020303" pitchFamily="18" charset="77"/>
              </a:rPr>
              <a:t>all intermediate reasoning results can be utilized as a criterion to select demonstration</a:t>
            </a:r>
            <a:r>
              <a:rPr lang="en-HK" dirty="0">
                <a:latin typeface="Bell MT" panose="02020503060305020303" pitchFamily="18" charset="77"/>
              </a:rPr>
              <a:t>s, providing additional signals for the latter reasoning</a:t>
            </a:r>
            <a:r>
              <a:rPr lang="en-US" altLang="zh-CN" dirty="0">
                <a:latin typeface="Bell MT" panose="02020503060305020303" pitchFamily="18" charset="77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On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the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other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hand,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</a:t>
            </a:r>
            <a:r>
              <a:rPr lang="en-HK" dirty="0">
                <a:latin typeface="Bell MT" panose="02020503060305020303" pitchFamily="18" charset="77"/>
              </a:rPr>
              <a:t>t is convenient to process these intermediate outputs, </a:t>
            </a:r>
            <a:r>
              <a:rPr lang="en-HK" b="1" dirty="0">
                <a:solidFill>
                  <a:srgbClr val="C00000"/>
                </a:solidFill>
                <a:latin typeface="Bell MT" panose="02020503060305020303" pitchFamily="18" charset="77"/>
              </a:rPr>
              <a:t>allowing for actions such as incorporating user profiles for personalization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HK" b="1" dirty="0">
                <a:solidFill>
                  <a:srgbClr val="C00000"/>
                </a:solidFill>
                <a:latin typeface="Bell MT" panose="02020503060305020303" pitchFamily="18" charset="77"/>
              </a:rPr>
              <a:t>or filtering out erroneous reasoning results</a:t>
            </a:r>
            <a:r>
              <a:rPr lang="en-HK" dirty="0">
                <a:latin typeface="Bell MT" panose="02020503060305020303" pitchFamily="18" charset="77"/>
              </a:rPr>
              <a:t>. These intermediate outputs can also be stored for future use, enabling their utilization for various purposes.</a:t>
            </a:r>
            <a:endParaRPr lang="en-US" dirty="0"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8432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8B1546-BEAB-E9DF-908C-EA20D228E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57" y="3223869"/>
            <a:ext cx="4734102" cy="1409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2918AE-FF7A-D294-9DBE-D6A4E913DD24}"/>
              </a:ext>
            </a:extLst>
          </p:cNvPr>
          <p:cNvSpPr txBox="1"/>
          <p:nvPr/>
        </p:nvSpPr>
        <p:spPr>
          <a:xfrm>
            <a:off x="6547843" y="1841443"/>
            <a:ext cx="51457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altLang="zh-CN" sz="2000" b="1" dirty="0">
                <a:latin typeface="Bell MT" panose="02020503060305020303" pitchFamily="18" charset="77"/>
              </a:rPr>
              <a:t>Personality: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dirty="0" err="1">
                <a:latin typeface="Bell MT" panose="02020503060305020303" pitchFamily="18" charset="77"/>
              </a:rPr>
              <a:t>Zhihu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&amp;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Quora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(Self-built)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2000" b="1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2000" b="1" dirty="0">
                <a:latin typeface="Bell MT" panose="02020503060305020303" pitchFamily="18" charset="77"/>
              </a:rPr>
              <a:t>Emotion: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D4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&amp;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ED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2000" b="1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2000" b="1" dirty="0">
                <a:latin typeface="Bell MT" panose="02020503060305020303" pitchFamily="18" charset="77"/>
              </a:rPr>
              <a:t>Psychology: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dirty="0" err="1">
                <a:latin typeface="Bell MT" panose="02020503060305020303" pitchFamily="18" charset="77"/>
              </a:rPr>
              <a:t>PsyQA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&amp;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EMH</a:t>
            </a:r>
            <a:endParaRPr lang="en-US" sz="2000" dirty="0">
              <a:latin typeface="Bell MT" panose="02020503060305020303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EC9C5-CC2F-8D19-1379-5EC5CFF5FAEF}"/>
              </a:ext>
            </a:extLst>
          </p:cNvPr>
          <p:cNvSpPr txBox="1"/>
          <p:nvPr/>
        </p:nvSpPr>
        <p:spPr>
          <a:xfrm>
            <a:off x="6096000" y="1179454"/>
            <a:ext cx="580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Three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major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linguistic cues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are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considered: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AA35D-6C7C-28E5-E972-7CA81D19366E}"/>
              </a:ext>
            </a:extLst>
          </p:cNvPr>
          <p:cNvSpPr txBox="1"/>
          <p:nvPr/>
        </p:nvSpPr>
        <p:spPr>
          <a:xfrm>
            <a:off x="146737" y="75812"/>
            <a:ext cx="2793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681639F7-E0A0-A8F4-0120-CC9AF63B7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94EF3E8-EE3D-FE37-BCF7-8A72B45D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5F4772-161F-6500-4C84-EFED731F4301}"/>
              </a:ext>
            </a:extLst>
          </p:cNvPr>
          <p:cNvCxnSpPr>
            <a:cxnSpLocks/>
          </p:cNvCxnSpPr>
          <p:nvPr/>
        </p:nvCxnSpPr>
        <p:spPr>
          <a:xfrm>
            <a:off x="0" y="77630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589342-6EB4-CA9D-A110-D804189B6490}"/>
              </a:ext>
            </a:extLst>
          </p:cNvPr>
          <p:cNvSpPr txBox="1"/>
          <p:nvPr/>
        </p:nvSpPr>
        <p:spPr>
          <a:xfrm>
            <a:off x="6049915" y="3734539"/>
            <a:ext cx="56134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Settings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altLang="zh-CN" sz="2000" b="1" dirty="0">
                <a:latin typeface="Bell MT" panose="02020503060305020303" pitchFamily="18" charset="77"/>
              </a:rPr>
              <a:t>Z</a:t>
            </a:r>
            <a:r>
              <a:rPr lang="en-US" altLang="zh-CN" sz="2000" b="1" dirty="0" err="1">
                <a:latin typeface="Bell MT" panose="02020503060305020303" pitchFamily="18" charset="77"/>
              </a:rPr>
              <a:t>ero</a:t>
            </a:r>
            <a:r>
              <a:rPr lang="en-US" altLang="zh-CN" sz="2000" b="1" dirty="0">
                <a:latin typeface="Bell MT" panose="02020503060305020303" pitchFamily="18" charset="77"/>
              </a:rPr>
              <a:t>-shot</a:t>
            </a:r>
            <a:endParaRPr lang="en-HK" altLang="zh-CN" sz="2000" b="1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One-shot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demonstration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selection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M-Cue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according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to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internal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status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in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2</a:t>
            </a:r>
            <a:r>
              <a:rPr lang="en-US" altLang="zh-CN" sz="2000" baseline="30000" dirty="0">
                <a:latin typeface="Bell MT" panose="02020503060305020303" pitchFamily="18" charset="77"/>
              </a:rPr>
              <a:t>nd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step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Random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Top-1</a:t>
            </a:r>
          </a:p>
        </p:txBody>
      </p:sp>
    </p:spTree>
    <p:extLst>
      <p:ext uri="{BB962C8B-B14F-4D97-AF65-F5344CB8AC3E}">
        <p14:creationId xmlns:p14="http://schemas.microsoft.com/office/powerpoint/2010/main" val="5646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8D3D6F-6018-50EC-A85F-7E6E1AF0F188}"/>
              </a:ext>
            </a:extLst>
          </p:cNvPr>
          <p:cNvSpPr txBox="1"/>
          <p:nvPr/>
        </p:nvSpPr>
        <p:spPr>
          <a:xfrm>
            <a:off x="933651" y="991402"/>
            <a:ext cx="10844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O-Cue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and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M-Cue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both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are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better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than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Standard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Prompting,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and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M-Cue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general</a:t>
            </a:r>
            <a:r>
              <a:rPr lang="zh-CN" altLang="en-US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and</a:t>
            </a:r>
            <a:r>
              <a:rPr lang="zh-CN" altLang="en-US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robust</a:t>
            </a:r>
            <a:endParaRPr lang="en-HK" altLang="zh-CN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Chinese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LLMs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BELLE</a:t>
            </a:r>
            <a:r>
              <a:rPr lang="zh-CN" altLang="en-US" dirty="0">
                <a:latin typeface="Bell MT" panose="02020503060305020303" pitchFamily="18" charset="77"/>
              </a:rPr>
              <a:t>：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low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long-context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understanding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ability</a:t>
            </a:r>
            <a:r>
              <a:rPr lang="en-US" altLang="zh-CN" dirty="0">
                <a:latin typeface="Bell MT" panose="02020503060305020303" pitchFamily="18" charset="77"/>
              </a:rPr>
              <a:t>;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middle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instruction-following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ability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 err="1">
                <a:latin typeface="Bell MT" panose="02020503060305020303" pitchFamily="18" charset="77"/>
              </a:rPr>
              <a:t>ChatGLM</a:t>
            </a:r>
            <a:r>
              <a:rPr lang="en-US" altLang="zh-CN" dirty="0">
                <a:latin typeface="Bell MT" panose="02020503060305020303" pitchFamily="18" charset="77"/>
              </a:rPr>
              <a:t>: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middle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long-context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understanding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ability;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low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instruction-following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ability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 err="1">
                <a:latin typeface="Bell MT" panose="02020503060305020303" pitchFamily="18" charset="77"/>
              </a:rPr>
              <a:t>ChatGPT</a:t>
            </a:r>
            <a:r>
              <a:rPr lang="en-US" altLang="zh-CN" dirty="0">
                <a:latin typeface="Bell MT" panose="02020503060305020303" pitchFamily="18" charset="77"/>
              </a:rPr>
              <a:t>: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both</a:t>
            </a:r>
            <a:r>
              <a:rPr lang="zh-CN" altLang="en-US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high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English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LLMs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…….</a:t>
            </a:r>
            <a:endParaRPr lang="en-US" dirty="0">
              <a:latin typeface="Bell MT" panose="02020503060305020303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533DA-C482-5F67-0E0E-E5E98C61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118" y="2627733"/>
            <a:ext cx="4059853" cy="4230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A87C7-77E1-5F0D-9186-FB3CF27E8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85" y="2477064"/>
            <a:ext cx="4079970" cy="4322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80644F-FB6D-6E8D-DB91-6E87085485D3}"/>
              </a:ext>
            </a:extLst>
          </p:cNvPr>
          <p:cNvSpPr txBox="1"/>
          <p:nvPr/>
        </p:nvSpPr>
        <p:spPr>
          <a:xfrm>
            <a:off x="0" y="98701"/>
            <a:ext cx="2982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434208D9-404E-C252-94CA-6AA12F4C0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3E12B55-AB87-0671-BF65-7169E4B3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1D2EAE-80D2-817A-24C8-8878BCB8AF82}"/>
              </a:ext>
            </a:extLst>
          </p:cNvPr>
          <p:cNvCxnSpPr>
            <a:cxnSpLocks/>
          </p:cNvCxnSpPr>
          <p:nvPr/>
        </p:nvCxnSpPr>
        <p:spPr>
          <a:xfrm>
            <a:off x="0" y="77630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47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0644F-FB6D-6E8D-DB91-6E87085485D3}"/>
              </a:ext>
            </a:extLst>
          </p:cNvPr>
          <p:cNvSpPr txBox="1"/>
          <p:nvPr/>
        </p:nvSpPr>
        <p:spPr>
          <a:xfrm>
            <a:off x="0" y="98701"/>
            <a:ext cx="5430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434208D9-404E-C252-94CA-6AA12F4C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3E12B55-AB87-0671-BF65-7169E4B3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1D2EAE-80D2-817A-24C8-8878BCB8AF82}"/>
              </a:ext>
            </a:extLst>
          </p:cNvPr>
          <p:cNvCxnSpPr>
            <a:cxnSpLocks/>
          </p:cNvCxnSpPr>
          <p:nvPr/>
        </p:nvCxnSpPr>
        <p:spPr>
          <a:xfrm>
            <a:off x="0" y="77630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B2DA8D8-461E-69FD-3E42-B346953B6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39" y="1896435"/>
            <a:ext cx="5990191" cy="2861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2FEF3-2A36-1CED-0352-676410CBDBA1}"/>
              </a:ext>
            </a:extLst>
          </p:cNvPr>
          <p:cNvSpPr txBox="1"/>
          <p:nvPr/>
        </p:nvSpPr>
        <p:spPr>
          <a:xfrm>
            <a:off x="6635003" y="2034685"/>
            <a:ext cx="55569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Path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1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(orange):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Directly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extend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the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capability of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 err="1">
                <a:latin typeface="Bell MT" panose="02020503060305020303" pitchFamily="18" charset="77"/>
              </a:rPr>
              <a:t>ChatGPT</a:t>
            </a:r>
            <a:r>
              <a:rPr lang="en-US" altLang="zh-CN" sz="1800" dirty="0">
                <a:latin typeface="Bell MT" panose="02020503060305020303" pitchFamily="18" charset="77"/>
              </a:rPr>
              <a:t>.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      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GPT-4,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Claude,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Bard,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……</a:t>
            </a:r>
            <a:endParaRPr lang="en-HK" altLang="zh-CN" sz="1800" b="1" dirty="0">
              <a:solidFill>
                <a:schemeClr val="accent2"/>
              </a:solidFill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HK" altLang="zh-CN" sz="1800" b="1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Path</a:t>
            </a:r>
            <a:r>
              <a:rPr lang="zh-CN" altLang="en-US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2</a:t>
            </a:r>
            <a:r>
              <a:rPr lang="zh-CN" altLang="en-US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(green):</a:t>
            </a:r>
            <a:r>
              <a:rPr lang="zh-CN" altLang="en-US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Continually train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current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Chinese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LLMs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on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more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multi-lingual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corpus.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1800" b="1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Path</a:t>
            </a:r>
            <a:r>
              <a:rPr lang="zh-CN" altLang="en-US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3</a:t>
            </a:r>
            <a:r>
              <a:rPr lang="zh-CN" altLang="en-US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(blue):</a:t>
            </a:r>
            <a:r>
              <a:rPr lang="zh-CN" altLang="en-US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Continually train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current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English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LLMs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on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more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multi-lingual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corpus.</a:t>
            </a:r>
            <a:r>
              <a:rPr lang="zh-CN" altLang="en-US" sz="1800" dirty="0">
                <a:latin typeface="Bell MT" panose="02020503060305020303" pitchFamily="18" charset="77"/>
              </a:rPr>
              <a:t>  </a:t>
            </a:r>
            <a:r>
              <a:rPr lang="zh-CN" altLang="en-US" sz="1800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Chinese-</a:t>
            </a:r>
            <a:r>
              <a:rPr lang="en-US" altLang="zh-CN" sz="1800" b="1" dirty="0" err="1">
                <a:solidFill>
                  <a:schemeClr val="accent1"/>
                </a:solidFill>
                <a:latin typeface="Bell MT" panose="02020503060305020303" pitchFamily="18" charset="77"/>
              </a:rPr>
              <a:t>LLaMA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,</a:t>
            </a:r>
            <a:r>
              <a:rPr lang="zh-CN" altLang="en-US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Chinese-Vicuna,</a:t>
            </a:r>
            <a:r>
              <a:rPr lang="zh-CN" altLang="en-US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…..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449B1-F4BA-EB8A-D8B3-FB1D36E394B8}"/>
              </a:ext>
            </a:extLst>
          </p:cNvPr>
          <p:cNvSpPr txBox="1"/>
          <p:nvPr/>
        </p:nvSpPr>
        <p:spPr>
          <a:xfrm>
            <a:off x="3046880" y="5190129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More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analysis,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case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studies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can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be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found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in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the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paper!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Demo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can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be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accessed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in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the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 err="1">
                <a:solidFill>
                  <a:srgbClr val="C00000"/>
                </a:solidFill>
                <a:latin typeface="Bell MT" panose="02020503060305020303" pitchFamily="18" charset="77"/>
              </a:rPr>
              <a:t>Github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!!!</a:t>
            </a:r>
            <a:endParaRPr lang="en-US" sz="1800" b="1" dirty="0">
              <a:solidFill>
                <a:srgbClr val="C00000"/>
              </a:solidFill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5447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0644F-FB6D-6E8D-DB91-6E87085485D3}"/>
              </a:ext>
            </a:extLst>
          </p:cNvPr>
          <p:cNvSpPr txBox="1"/>
          <p:nvPr/>
        </p:nvSpPr>
        <p:spPr>
          <a:xfrm>
            <a:off x="0" y="98701"/>
            <a:ext cx="2968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434208D9-404E-C252-94CA-6AA12F4C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3E12B55-AB87-0671-BF65-7169E4B3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1D2EAE-80D2-817A-24C8-8878BCB8AF82}"/>
              </a:ext>
            </a:extLst>
          </p:cNvPr>
          <p:cNvCxnSpPr>
            <a:cxnSpLocks/>
          </p:cNvCxnSpPr>
          <p:nvPr/>
        </p:nvCxnSpPr>
        <p:spPr>
          <a:xfrm>
            <a:off x="0" y="77630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1E9ACF6-A3CB-E0ED-52D0-0E1BC37A1A0E}"/>
              </a:ext>
            </a:extLst>
          </p:cNvPr>
          <p:cNvSpPr txBox="1"/>
          <p:nvPr/>
        </p:nvSpPr>
        <p:spPr>
          <a:xfrm>
            <a:off x="874058" y="1371600"/>
            <a:ext cx="107710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400" dirty="0">
                <a:latin typeface="Bell MT" panose="02020503060305020303" pitchFamily="18" charset="77"/>
              </a:rPr>
              <a:t>W</a:t>
            </a:r>
            <a:r>
              <a:rPr lang="en-HK" sz="2400" dirty="0">
                <a:latin typeface="Bell MT" panose="02020503060305020303" pitchFamily="18" charset="77"/>
              </a:rPr>
              <a:t>e build a benchmark to evaluate the </a:t>
            </a:r>
            <a:r>
              <a:rPr lang="en-HK" sz="2400" b="1" dirty="0">
                <a:latin typeface="Bell MT" panose="02020503060305020303" pitchFamily="18" charset="77"/>
              </a:rPr>
              <a:t>helpfulness</a:t>
            </a:r>
            <a:r>
              <a:rPr lang="en-HK" sz="2400" dirty="0">
                <a:latin typeface="Bell MT" panose="02020503060305020303" pitchFamily="18" charset="77"/>
              </a:rPr>
              <a:t> and </a:t>
            </a:r>
            <a:r>
              <a:rPr lang="en-HK" sz="2400" b="1" dirty="0">
                <a:latin typeface="Bell MT" panose="02020503060305020303" pitchFamily="18" charset="77"/>
              </a:rPr>
              <a:t>acceptability</a:t>
            </a:r>
            <a:r>
              <a:rPr lang="en-HK" sz="2400" dirty="0">
                <a:latin typeface="Bell MT" panose="02020503060305020303" pitchFamily="18" charset="77"/>
              </a:rPr>
              <a:t> of responses generated by current LLMs, considering </a:t>
            </a:r>
            <a:r>
              <a:rPr lang="en-HK" sz="2400" b="1" dirty="0">
                <a:latin typeface="Bell MT" panose="02020503060305020303" pitchFamily="18" charset="77"/>
              </a:rPr>
              <a:t>three major linguistic cues </a:t>
            </a:r>
            <a:r>
              <a:rPr lang="en-HK" sz="2400" dirty="0">
                <a:latin typeface="Bell MT" panose="02020503060305020303" pitchFamily="18" charset="77"/>
              </a:rPr>
              <a:t>of user statuses. </a:t>
            </a:r>
          </a:p>
          <a:p>
            <a:pPr marL="285750" indent="-285750">
              <a:buFont typeface="Wingdings" pitchFamily="2" charset="2"/>
              <a:buChar char="§"/>
            </a:pPr>
            <a:endParaRPr lang="en-HK" sz="2400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400" dirty="0">
                <a:latin typeface="Bell MT" panose="02020503060305020303" pitchFamily="18" charset="77"/>
              </a:rPr>
              <a:t>We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leverage the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strong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reasoning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capability of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LLMs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by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proposing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HK" sz="2400" dirty="0">
                <a:latin typeface="Bell MT" panose="02020503060305020303" pitchFamily="18" charset="77"/>
              </a:rPr>
              <a:t>a </a:t>
            </a:r>
            <a:r>
              <a:rPr lang="en-HK" sz="2400" b="1" dirty="0">
                <a:latin typeface="Bell MT" panose="02020503060305020303" pitchFamily="18" charset="77"/>
              </a:rPr>
              <a:t>Cue-</a:t>
            </a:r>
            <a:r>
              <a:rPr lang="en-HK" sz="2400" b="1" dirty="0" err="1">
                <a:latin typeface="Bell MT" panose="02020503060305020303" pitchFamily="18" charset="77"/>
              </a:rPr>
              <a:t>CoT</a:t>
            </a:r>
            <a:r>
              <a:rPr lang="en-HK" sz="2400" dirty="0">
                <a:latin typeface="Bell MT" panose="02020503060305020303" pitchFamily="18" charset="77"/>
              </a:rPr>
              <a:t> to trace the status of users, decomposing the response generation into multiple reasoning steps.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It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can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be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applied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into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different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downstream tasks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and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applications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with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multiple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intermediate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results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as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demonstration selection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criterion.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400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HK" sz="2400" dirty="0">
                <a:latin typeface="Bell MT" panose="02020503060305020303" pitchFamily="18" charset="77"/>
              </a:rPr>
              <a:t>Experimental results demonstrate the superior performance of our method on</a:t>
            </a:r>
            <a:r>
              <a:rPr lang="en-HK" sz="2400" b="1" dirty="0">
                <a:latin typeface="Bell MT" panose="02020503060305020303" pitchFamily="18" charset="77"/>
              </a:rPr>
              <a:t> 6 datasets under both zero-shot and one-shot settings</a:t>
            </a:r>
            <a:r>
              <a:rPr lang="en-HK" sz="2400" dirty="0">
                <a:latin typeface="Bell MT" panose="02020503060305020303" pitchFamily="18" charset="77"/>
              </a:rPr>
              <a:t>. We hope the release of our work can shed some light on the evaluation and development of LLMs.</a:t>
            </a:r>
            <a:endParaRPr lang="en-US" sz="2400" dirty="0"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246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7D04DD-5010-A072-685D-3F9DEF5EF050}"/>
              </a:ext>
            </a:extLst>
          </p:cNvPr>
          <p:cNvSpPr txBox="1"/>
          <p:nvPr/>
        </p:nvSpPr>
        <p:spPr>
          <a:xfrm>
            <a:off x="3833403" y="4229225"/>
            <a:ext cx="155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Internal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Status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0C204-4ADE-E0C6-D37F-5DF8D577DFEA}"/>
              </a:ext>
            </a:extLst>
          </p:cNvPr>
          <p:cNvSpPr txBox="1"/>
          <p:nvPr/>
        </p:nvSpPr>
        <p:spPr>
          <a:xfrm>
            <a:off x="7017643" y="4188554"/>
            <a:ext cx="126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External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endParaRPr lang="en-HK" altLang="zh-CN" sz="2000" b="1" dirty="0">
              <a:latin typeface="Bell MT" panose="02020503060305020303" pitchFamily="18" charset="77"/>
            </a:endParaRPr>
          </a:p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Sources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5" name="Picture 4" descr="A cartoon of a robot with a computer&#10;&#10;Description automatically generated with low confidence">
            <a:extLst>
              <a:ext uri="{FF2B5EF4-FFF2-40B4-BE49-F238E27FC236}">
                <a16:creationId xmlns:a16="http://schemas.microsoft.com/office/drawing/2014/main" id="{0CAE40A6-D5BA-F60B-9FDB-5E888A1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366" y="2364114"/>
            <a:ext cx="1561267" cy="1561267"/>
          </a:xfrm>
          <a:prstGeom prst="rect">
            <a:avLst/>
          </a:prstGeom>
        </p:spPr>
      </p:pic>
      <p:pic>
        <p:nvPicPr>
          <p:cNvPr id="6" name="Graphic 5" descr="User Crown Male outline">
            <a:extLst>
              <a:ext uri="{FF2B5EF4-FFF2-40B4-BE49-F238E27FC236}">
                <a16:creationId xmlns:a16="http://schemas.microsoft.com/office/drawing/2014/main" id="{349F6EC3-8004-6B6F-7EB7-54B0B6FA0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5855" y="4017124"/>
            <a:ext cx="393700" cy="338554"/>
          </a:xfrm>
          <a:prstGeom prst="rect">
            <a:avLst/>
          </a:prstGeom>
        </p:spPr>
      </p:pic>
      <p:pic>
        <p:nvPicPr>
          <p:cNvPr id="7" name="Graphic 6" descr="Address Book outline">
            <a:extLst>
              <a:ext uri="{FF2B5EF4-FFF2-40B4-BE49-F238E27FC236}">
                <a16:creationId xmlns:a16="http://schemas.microsoft.com/office/drawing/2014/main" id="{5E01E1FF-44B4-4119-28A3-DC97D1255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5855" y="5025383"/>
            <a:ext cx="370309" cy="370309"/>
          </a:xfrm>
          <a:prstGeom prst="rect">
            <a:avLst/>
          </a:prstGeom>
        </p:spPr>
      </p:pic>
      <p:pic>
        <p:nvPicPr>
          <p:cNvPr id="11" name="Graphic 10" descr="Books outline">
            <a:extLst>
              <a:ext uri="{FF2B5EF4-FFF2-40B4-BE49-F238E27FC236}">
                <a16:creationId xmlns:a16="http://schemas.microsoft.com/office/drawing/2014/main" id="{032C8B06-6AEE-9657-A3B1-24AB62814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4722" y="4399782"/>
            <a:ext cx="344063" cy="344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B629D-F174-25E0-851B-0E0945623996}"/>
              </a:ext>
            </a:extLst>
          </p:cNvPr>
          <p:cNvSpPr txBox="1"/>
          <p:nvPr/>
        </p:nvSpPr>
        <p:spPr>
          <a:xfrm>
            <a:off x="8989555" y="3995919"/>
            <a:ext cx="92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Persona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B404D-FB5F-FF60-65A3-AB2770DBDB55}"/>
              </a:ext>
            </a:extLst>
          </p:cNvPr>
          <p:cNvSpPr txBox="1"/>
          <p:nvPr/>
        </p:nvSpPr>
        <p:spPr>
          <a:xfrm>
            <a:off x="8928680" y="4385061"/>
            <a:ext cx="150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Document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092C2-C4AB-4A89-24CD-B42ECA6895A3}"/>
              </a:ext>
            </a:extLst>
          </p:cNvPr>
          <p:cNvSpPr txBox="1"/>
          <p:nvPr/>
        </p:nvSpPr>
        <p:spPr>
          <a:xfrm>
            <a:off x="8943379" y="5041260"/>
            <a:ext cx="101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Memory</a:t>
            </a:r>
          </a:p>
        </p:txBody>
      </p:sp>
      <p:pic>
        <p:nvPicPr>
          <p:cNvPr id="15" name="Picture 2" descr="Emoji - Wikipedia">
            <a:extLst>
              <a:ext uri="{FF2B5EF4-FFF2-40B4-BE49-F238E27FC236}">
                <a16:creationId xmlns:a16="http://schemas.microsoft.com/office/drawing/2014/main" id="{76819F69-8AA5-0B7D-6F8B-ADEFCB1F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90" y="3802768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84760B-D51C-7BCA-056E-DCB828ABBB0B}"/>
              </a:ext>
            </a:extLst>
          </p:cNvPr>
          <p:cNvSpPr txBox="1"/>
          <p:nvPr/>
        </p:nvSpPr>
        <p:spPr>
          <a:xfrm>
            <a:off x="2322492" y="3776161"/>
            <a:ext cx="10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Emotion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CE863-6300-9629-28D7-3D754E4B31EE}"/>
              </a:ext>
            </a:extLst>
          </p:cNvPr>
          <p:cNvSpPr txBox="1"/>
          <p:nvPr/>
        </p:nvSpPr>
        <p:spPr>
          <a:xfrm>
            <a:off x="1996504" y="4778735"/>
            <a:ext cx="155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Bell MT" panose="02020503060305020303" pitchFamily="18" charset="77"/>
              </a:rPr>
              <a:t>Intermediate Reasoning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98ED4BD4-FEA1-55F0-3962-62196492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74" y="4858211"/>
            <a:ext cx="356625" cy="4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0B2706-E340-6BF6-E013-36FCC3F337AB}"/>
              </a:ext>
            </a:extLst>
          </p:cNvPr>
          <p:cNvSpPr txBox="1"/>
          <p:nvPr/>
        </p:nvSpPr>
        <p:spPr>
          <a:xfrm>
            <a:off x="8919421" y="4598442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3023C-839E-B5B3-625F-77B3BADA7C5E}"/>
              </a:ext>
            </a:extLst>
          </p:cNvPr>
          <p:cNvSpPr txBox="1"/>
          <p:nvPr/>
        </p:nvSpPr>
        <p:spPr>
          <a:xfrm>
            <a:off x="2456628" y="4440181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D4020-E569-CE36-4FA3-88156D1F6CEE}"/>
              </a:ext>
            </a:extLst>
          </p:cNvPr>
          <p:cNvSpPr txBox="1"/>
          <p:nvPr/>
        </p:nvSpPr>
        <p:spPr>
          <a:xfrm>
            <a:off x="4938679" y="5191112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6A3394-A8C5-330C-C21D-4EFFD09060E0}"/>
              </a:ext>
            </a:extLst>
          </p:cNvPr>
          <p:cNvCxnSpPr>
            <a:cxnSpLocks/>
          </p:cNvCxnSpPr>
          <p:nvPr/>
        </p:nvCxnSpPr>
        <p:spPr>
          <a:xfrm flipH="1">
            <a:off x="5192348" y="4595614"/>
            <a:ext cx="401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7DC8BC5C-B075-3B41-CD14-8655DCCB1B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1929" y="4399782"/>
            <a:ext cx="356625" cy="356625"/>
          </a:xfrm>
          <a:prstGeom prst="rect">
            <a:avLst/>
          </a:prstGeom>
        </p:spPr>
      </p:pic>
      <p:pic>
        <p:nvPicPr>
          <p:cNvPr id="24" name="Picture 4" descr="Dialogue Flaticons Lineal Color icon">
            <a:extLst>
              <a:ext uri="{FF2B5EF4-FFF2-40B4-BE49-F238E27FC236}">
                <a16:creationId xmlns:a16="http://schemas.microsoft.com/office/drawing/2014/main" id="{108FEF5B-B527-EE7F-843E-EBD84E6A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83" y="4188554"/>
            <a:ext cx="854435" cy="85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E469F67F-A865-94DA-6CDA-EECC1C7C40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1360" y="4344726"/>
            <a:ext cx="356625" cy="35662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AE5746-7201-FC2F-286D-605183CF6FA3}"/>
              </a:ext>
            </a:extLst>
          </p:cNvPr>
          <p:cNvCxnSpPr>
            <a:cxnSpLocks/>
          </p:cNvCxnSpPr>
          <p:nvPr/>
        </p:nvCxnSpPr>
        <p:spPr>
          <a:xfrm>
            <a:off x="6620331" y="4595614"/>
            <a:ext cx="397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6899B9-C572-3EEC-16D4-E89C34C8B22C}"/>
              </a:ext>
            </a:extLst>
          </p:cNvPr>
          <p:cNvCxnSpPr>
            <a:cxnSpLocks/>
          </p:cNvCxnSpPr>
          <p:nvPr/>
        </p:nvCxnSpPr>
        <p:spPr>
          <a:xfrm flipV="1">
            <a:off x="4690757" y="3254746"/>
            <a:ext cx="624609" cy="765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C58329-287B-C44D-5737-6F1A7671C11B}"/>
              </a:ext>
            </a:extLst>
          </p:cNvPr>
          <p:cNvCxnSpPr>
            <a:cxnSpLocks/>
          </p:cNvCxnSpPr>
          <p:nvPr/>
        </p:nvCxnSpPr>
        <p:spPr>
          <a:xfrm flipH="1" flipV="1">
            <a:off x="6960233" y="3144747"/>
            <a:ext cx="649632" cy="76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4991A5-3AEC-02C5-E33F-0FA0BA3C4834}"/>
              </a:ext>
            </a:extLst>
          </p:cNvPr>
          <p:cNvCxnSpPr>
            <a:cxnSpLocks/>
          </p:cNvCxnSpPr>
          <p:nvPr/>
        </p:nvCxnSpPr>
        <p:spPr>
          <a:xfrm>
            <a:off x="6846396" y="3255175"/>
            <a:ext cx="624609" cy="742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E20A6-2DA9-73DC-2988-6ECA1E8A04C9}"/>
              </a:ext>
            </a:extLst>
          </p:cNvPr>
          <p:cNvCxnSpPr>
            <a:cxnSpLocks/>
          </p:cNvCxnSpPr>
          <p:nvPr/>
        </p:nvCxnSpPr>
        <p:spPr>
          <a:xfrm flipV="1">
            <a:off x="5912423" y="3725284"/>
            <a:ext cx="0" cy="430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FB93F0-6D6E-6947-D6B1-2F55532251BF}"/>
              </a:ext>
            </a:extLst>
          </p:cNvPr>
          <p:cNvCxnSpPr>
            <a:cxnSpLocks/>
          </p:cNvCxnSpPr>
          <p:nvPr/>
        </p:nvCxnSpPr>
        <p:spPr>
          <a:xfrm>
            <a:off x="6111374" y="3725284"/>
            <a:ext cx="2" cy="4308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C754F0-8AA4-9811-24B2-40A66C1E9E5A}"/>
              </a:ext>
            </a:extLst>
          </p:cNvPr>
          <p:cNvSpPr txBox="1"/>
          <p:nvPr/>
        </p:nvSpPr>
        <p:spPr>
          <a:xfrm>
            <a:off x="6182310" y="3733983"/>
            <a:ext cx="7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39A6CE-DDF1-DC85-AB32-1C2DE87D2187}"/>
              </a:ext>
            </a:extLst>
          </p:cNvPr>
          <p:cNvSpPr txBox="1"/>
          <p:nvPr/>
        </p:nvSpPr>
        <p:spPr>
          <a:xfrm>
            <a:off x="7233238" y="3186357"/>
            <a:ext cx="12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C9F37-9A9B-F0AB-E73B-2DA4C0FF89AD}"/>
              </a:ext>
            </a:extLst>
          </p:cNvPr>
          <p:cNvSpPr txBox="1"/>
          <p:nvPr/>
        </p:nvSpPr>
        <p:spPr>
          <a:xfrm>
            <a:off x="4784064" y="1746998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LLM-based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2" descr="Database Basic Miscellany Lineal icon">
            <a:extLst>
              <a:ext uri="{FF2B5EF4-FFF2-40B4-BE49-F238E27FC236}">
                <a16:creationId xmlns:a16="http://schemas.microsoft.com/office/drawing/2014/main" id="{C8EEE5E8-C980-0FBE-CD98-FFC1E7D8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309" y="3650875"/>
            <a:ext cx="263114" cy="26311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3BFFFED-BFD1-2846-0D8F-D3624ABAC385}"/>
              </a:ext>
            </a:extLst>
          </p:cNvPr>
          <p:cNvSpPr txBox="1"/>
          <p:nvPr/>
        </p:nvSpPr>
        <p:spPr>
          <a:xfrm>
            <a:off x="8943379" y="3606975"/>
            <a:ext cx="104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Database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37" name="Picture 4" descr="Psychology Special Lineal color icon">
            <a:extLst>
              <a:ext uri="{FF2B5EF4-FFF2-40B4-BE49-F238E27FC236}">
                <a16:creationId xmlns:a16="http://schemas.microsoft.com/office/drawing/2014/main" id="{D76CBD73-2575-0B53-49C0-ADEF2D56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162" y="4192822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2068A0-EB0C-661C-6AD7-27ADC0BD0F12}"/>
              </a:ext>
            </a:extLst>
          </p:cNvPr>
          <p:cNvSpPr txBox="1"/>
          <p:nvPr/>
        </p:nvSpPr>
        <p:spPr>
          <a:xfrm>
            <a:off x="2186644" y="4166215"/>
            <a:ext cx="1212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Psychology 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8" name="Picture 7" descr="A circular arrows in a circle&#10;&#10;Description automatically generated">
            <a:extLst>
              <a:ext uri="{FF2B5EF4-FFF2-40B4-BE49-F238E27FC236}">
                <a16:creationId xmlns:a16="http://schemas.microsoft.com/office/drawing/2014/main" id="{64AA5028-B4C0-5BF3-59C9-CE5C43220A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4491" y="3626276"/>
            <a:ext cx="624609" cy="62460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0630137-6A1D-4DD9-CBC5-DBE4D8B409A5}"/>
              </a:ext>
            </a:extLst>
          </p:cNvPr>
          <p:cNvSpPr txBox="1"/>
          <p:nvPr/>
        </p:nvSpPr>
        <p:spPr>
          <a:xfrm>
            <a:off x="93701" y="72304"/>
            <a:ext cx="714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SAFARI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(External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Capability )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7E920E-4E63-7266-E78F-6744A071C3D4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86BF262-FDF1-9A49-7320-4A62AF25A8F2}"/>
              </a:ext>
            </a:extLst>
          </p:cNvPr>
          <p:cNvSpPr txBox="1"/>
          <p:nvPr/>
        </p:nvSpPr>
        <p:spPr>
          <a:xfrm>
            <a:off x="521408" y="2106612"/>
            <a:ext cx="4221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Cue-</a:t>
            </a:r>
            <a:r>
              <a:rPr lang="en-HK" b="1" i="0" dirty="0" err="1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CoT</a:t>
            </a:r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: Chain-of-thought Prompting for Responding to In-depth Dialogue Questions with LLMs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(Internal)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  <a:p>
            <a:endParaRPr lang="en-US" dirty="0">
              <a:solidFill>
                <a:schemeClr val="bg2"/>
              </a:solidFill>
              <a:latin typeface="Bell MT" panose="02020503060305020303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25321-79E3-912E-12C7-7C39DDED29EC}"/>
              </a:ext>
            </a:extLst>
          </p:cNvPr>
          <p:cNvSpPr txBox="1"/>
          <p:nvPr/>
        </p:nvSpPr>
        <p:spPr>
          <a:xfrm>
            <a:off x="7644209" y="1749858"/>
            <a:ext cx="422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effectLst/>
                <a:latin typeface="Bell MT" panose="02020503060305020303" pitchFamily="18" charset="77"/>
              </a:rPr>
              <a:t>Large Language Models as Source Planner for Personalized Knowledge-grounded Dialogue</a:t>
            </a:r>
            <a:r>
              <a:rPr lang="zh-CN" altLang="en-US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effectLst/>
                <a:latin typeface="Bell MT" panose="02020503060305020303" pitchFamily="18" charset="77"/>
              </a:rPr>
              <a:t>(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External</a:t>
            </a:r>
            <a:r>
              <a:rPr lang="en-US" altLang="zh-CN" b="1" i="0" dirty="0">
                <a:effectLst/>
                <a:latin typeface="Bell MT" panose="02020503060305020303" pitchFamily="18" charset="77"/>
              </a:rPr>
              <a:t>)</a:t>
            </a:r>
            <a:endParaRPr lang="en-HK" b="1" i="0" dirty="0">
              <a:effectLst/>
              <a:latin typeface="Bell MT" panose="02020503060305020303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5D427-FF1D-422F-1370-C7F0DF72A1B7}"/>
              </a:ext>
            </a:extLst>
          </p:cNvPr>
          <p:cNvSpPr txBox="1"/>
          <p:nvPr/>
        </p:nvSpPr>
        <p:spPr>
          <a:xfrm>
            <a:off x="6778160" y="5429887"/>
            <a:ext cx="508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TPE: Towards Better Compositional Reasoning over Conceptual Tools with Multi-persona Collaboration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(Internal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with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External)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</p:txBody>
      </p:sp>
      <p:pic>
        <p:nvPicPr>
          <p:cNvPr id="10" name="Picture 9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D90A10D3-0FDF-AEEB-E4DB-E623EDB9D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9FD16AEC-BEFE-E43C-231E-93C28DC1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41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EAAD4-F5D8-7926-7AAD-04E45C78DC80}"/>
              </a:ext>
            </a:extLst>
          </p:cNvPr>
          <p:cNvSpPr txBox="1"/>
          <p:nvPr/>
        </p:nvSpPr>
        <p:spPr>
          <a:xfrm>
            <a:off x="93701" y="72304"/>
            <a:ext cx="714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Dialogue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System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3" name="Picture 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95B007E-858C-CD0D-5F95-26C144E9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93D515-7DDF-0B23-A622-30D61F6FF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09B001-126A-E367-CE34-E0FEA54FFFA2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7F5915C-0FC2-0D3B-B343-79C6059B9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93" y="1968870"/>
            <a:ext cx="5401454" cy="2920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192DEA-D2BD-218C-00D9-38C7FCE49B0E}"/>
              </a:ext>
            </a:extLst>
          </p:cNvPr>
          <p:cNvSpPr txBox="1"/>
          <p:nvPr/>
        </p:nvSpPr>
        <p:spPr>
          <a:xfrm>
            <a:off x="6380551" y="2736500"/>
            <a:ext cx="49384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>
                <a:effectLst/>
                <a:latin typeface="Bell MT" panose="02020503060305020303" pitchFamily="18" charset="77"/>
              </a:rPr>
              <a:t>Large</a:t>
            </a:r>
            <a:r>
              <a:rPr lang="zh-CN" altLang="en-US" sz="2800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1" i="0" dirty="0">
                <a:effectLst/>
                <a:latin typeface="Bell MT" panose="02020503060305020303" pitchFamily="18" charset="77"/>
              </a:rPr>
              <a:t>Language</a:t>
            </a:r>
            <a:r>
              <a:rPr lang="zh-CN" altLang="en-US" sz="2800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1" i="0" dirty="0">
                <a:effectLst/>
                <a:latin typeface="Bell MT" panose="02020503060305020303" pitchFamily="18" charset="77"/>
              </a:rPr>
              <a:t>Models</a:t>
            </a:r>
            <a:r>
              <a:rPr lang="zh-CN" altLang="en-US" sz="2800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1" i="0" dirty="0">
                <a:effectLst/>
                <a:latin typeface="Bell MT" panose="02020503060305020303" pitchFamily="18" charset="77"/>
              </a:rPr>
              <a:t>(</a:t>
            </a:r>
            <a:r>
              <a:rPr lang="en-US" altLang="zh-CN" sz="2000" b="1" i="0" dirty="0" err="1">
                <a:effectLst/>
                <a:latin typeface="Bell MT" panose="02020503060305020303" pitchFamily="18" charset="77"/>
              </a:rPr>
              <a:t>ChatGPT</a:t>
            </a:r>
            <a:r>
              <a:rPr lang="en-US" altLang="zh-CN" sz="2000" b="1" i="0" dirty="0">
                <a:effectLst/>
                <a:latin typeface="Bell MT" panose="02020503060305020303" pitchFamily="18" charset="77"/>
              </a:rPr>
              <a:t>,</a:t>
            </a:r>
            <a:r>
              <a:rPr lang="zh-CN" altLang="en-US" sz="2000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000" b="1" i="0" dirty="0" err="1">
                <a:effectLst/>
                <a:latin typeface="Bell MT" panose="02020503060305020303" pitchFamily="18" charset="77"/>
              </a:rPr>
              <a:t>ChatGLM</a:t>
            </a:r>
            <a:r>
              <a:rPr lang="en-US" altLang="zh-CN" sz="2000" b="1" i="0" dirty="0">
                <a:effectLst/>
                <a:latin typeface="Bell MT" panose="02020503060305020303" pitchFamily="18" charset="77"/>
              </a:rPr>
              <a:t>,</a:t>
            </a:r>
            <a:r>
              <a:rPr lang="zh-CN" altLang="en-US" sz="2000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000" b="1" i="0" dirty="0">
                <a:effectLst/>
                <a:latin typeface="Bell MT" panose="02020503060305020303" pitchFamily="18" charset="77"/>
              </a:rPr>
              <a:t>etc.)</a:t>
            </a:r>
            <a:r>
              <a:rPr lang="zh-CN" altLang="en-US" sz="2000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1" i="0" dirty="0">
                <a:effectLst/>
                <a:latin typeface="Bell MT" panose="02020503060305020303" pitchFamily="18" charset="77"/>
              </a:rPr>
              <a:t>as</a:t>
            </a:r>
            <a:r>
              <a:rPr lang="zh-CN" altLang="en-US" sz="2800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1" i="0" dirty="0">
                <a:effectLst/>
                <a:latin typeface="Bell MT" panose="02020503060305020303" pitchFamily="18" charset="77"/>
              </a:rPr>
              <a:t>simplest</a:t>
            </a:r>
            <a:r>
              <a:rPr lang="zh-CN" altLang="en-US" sz="2800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Dialogue</a:t>
            </a:r>
            <a:r>
              <a:rPr lang="zh-CN" altLang="en-US" sz="28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System</a:t>
            </a:r>
            <a:endParaRPr lang="en-US" sz="2800" b="1" dirty="0">
              <a:solidFill>
                <a:srgbClr val="C00000"/>
              </a:solidFill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734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95E3B-A7BC-4B4E-7432-A3606C1E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3" y="1520511"/>
            <a:ext cx="5741757" cy="4435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2989B3-1106-C1B7-A76A-9230173A528C}"/>
              </a:ext>
            </a:extLst>
          </p:cNvPr>
          <p:cNvSpPr txBox="1"/>
          <p:nvPr/>
        </p:nvSpPr>
        <p:spPr>
          <a:xfrm>
            <a:off x="0" y="26522"/>
            <a:ext cx="628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59B7B-663A-110D-2AA2-84A82BD502C7}"/>
              </a:ext>
            </a:extLst>
          </p:cNvPr>
          <p:cNvSpPr txBox="1"/>
          <p:nvPr/>
        </p:nvSpPr>
        <p:spPr>
          <a:xfrm>
            <a:off x="6717564" y="1075824"/>
            <a:ext cx="537140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Open-domain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Dialogue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System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HK" sz="2000" i="0" dirty="0">
                <a:effectLst/>
                <a:latin typeface="Bell MT" panose="02020503060305020303" pitchFamily="18" charset="77"/>
              </a:rPr>
              <a:t>requires access to various external knowledge sources to deliver </a:t>
            </a:r>
            <a:r>
              <a:rPr lang="en-HK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reliable, informative, personalized, and helpful responses</a:t>
            </a:r>
            <a:r>
              <a:rPr lang="en-US" altLang="zh-CN" sz="2000" dirty="0">
                <a:latin typeface="Bell MT" panose="02020503060305020303" pitchFamily="18" charset="77"/>
              </a:rPr>
              <a:t>,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depending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which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sources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are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invoked.</a:t>
            </a:r>
            <a:endParaRPr lang="en-HK" altLang="zh-CN" sz="2000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zh-CN" sz="2000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Indiscriminately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incorporating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all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sources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bring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unnecessary computing</a:t>
            </a:r>
            <a:r>
              <a:rPr lang="zh-CN" altLang="en-US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cost</a:t>
            </a:r>
            <a:r>
              <a:rPr lang="en-US" altLang="zh-CN" sz="2000" dirty="0">
                <a:latin typeface="Bell MT" panose="02020503060305020303" pitchFamily="18" charset="77"/>
              </a:rPr>
              <a:t>,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and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sometimes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it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does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not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require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external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knowledge.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000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The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HK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interdependence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between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different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external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sources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brings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new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challenges,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while ignoring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the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complex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relationship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between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different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sources,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leads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to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sub-optimal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performance.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000" dirty="0">
              <a:latin typeface="Bell MT" panose="02020503060305020303" pitchFamily="18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53755D-6652-C600-53EA-0E90E39C38C7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66B0C1DC-0A36-FB9D-FB01-4E86C1796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2776DF3-EBB9-0CD2-0123-FF25C555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953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2989B3-1106-C1B7-A76A-9230173A528C}"/>
              </a:ext>
            </a:extLst>
          </p:cNvPr>
          <p:cNvSpPr txBox="1"/>
          <p:nvPr/>
        </p:nvSpPr>
        <p:spPr>
          <a:xfrm>
            <a:off x="-601200" y="102370"/>
            <a:ext cx="1087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2DC20-1D2E-78EA-E2B1-C1AD1E97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238" y="1054387"/>
            <a:ext cx="5843523" cy="5074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9CD30-7F77-56A2-521C-5C7C74E00588}"/>
              </a:ext>
            </a:extLst>
          </p:cNvPr>
          <p:cNvSpPr txBox="1"/>
          <p:nvPr/>
        </p:nvSpPr>
        <p:spPr>
          <a:xfrm>
            <a:off x="648542" y="6168930"/>
            <a:ext cx="11384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ell MT" panose="02020503060305020303" pitchFamily="18" charset="77"/>
              </a:rPr>
              <a:t>How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to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infuse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these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different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knowledge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{Document,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Persona,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Memory}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with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dependency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into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one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framework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?</a:t>
            </a:r>
            <a:endParaRPr lang="en-US" b="1" dirty="0">
              <a:latin typeface="Bell MT" panose="02020503060305020303" pitchFamily="18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069012-5B29-AFCB-6C47-F648FC4589BF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DAD14FB9-C711-A124-1DD9-F8B8633E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66B387D-935C-CD54-BADB-7B387C17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34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2989B3-1106-C1B7-A76A-9230173A528C}"/>
              </a:ext>
            </a:extLst>
          </p:cNvPr>
          <p:cNvSpPr txBox="1"/>
          <p:nvPr/>
        </p:nvSpPr>
        <p:spPr>
          <a:xfrm>
            <a:off x="0" y="8089"/>
            <a:ext cx="437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SAFARI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54A2DE-3E7C-2B3A-D1E7-238253A8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83" y="1017463"/>
            <a:ext cx="4765128" cy="5247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E6431E-CC95-D0D7-86D0-E939F6E20A97}"/>
              </a:ext>
            </a:extLst>
          </p:cNvPr>
          <p:cNvSpPr txBox="1"/>
          <p:nvPr/>
        </p:nvSpPr>
        <p:spPr>
          <a:xfrm>
            <a:off x="5754120" y="1225591"/>
            <a:ext cx="63043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Planning: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HK" altLang="zh-CN" sz="2000" dirty="0">
                <a:latin typeface="Bell MT" panose="02020503060305020303" pitchFamily="18" charset="77"/>
              </a:rPr>
              <a:t>make </a:t>
            </a:r>
            <a:r>
              <a:rPr lang="en-HK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a series of decision </a:t>
            </a:r>
            <a:r>
              <a:rPr lang="en-US" altLang="zh-CN" sz="2000" dirty="0">
                <a:latin typeface="Bell MT" panose="02020503060305020303" pitchFamily="18" charset="77"/>
              </a:rPr>
              <a:t>to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determine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whether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or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not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use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knowledge,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which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and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when.</a:t>
            </a:r>
            <a:endParaRPr lang="en-HK" altLang="zh-CN" sz="2000" dirty="0">
              <a:latin typeface="Bell MT" panose="02020503060305020303" pitchFamily="18" charset="77"/>
            </a:endParaRPr>
          </a:p>
          <a:p>
            <a:endParaRPr lang="en-HK" altLang="zh-CN" sz="2000" b="1" dirty="0">
              <a:latin typeface="Bell MT" panose="02020503060305020303" pitchFamily="18" charset="77"/>
            </a:endParaRPr>
          </a:p>
          <a:p>
            <a:endParaRPr lang="en-HK" altLang="zh-CN" sz="2000" b="1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zh-CN" sz="2000" b="1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Retrieval: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HK" altLang="zh-CN" sz="2000" dirty="0">
                <a:latin typeface="Bell MT" panose="02020503060305020303" pitchFamily="18" charset="77"/>
              </a:rPr>
              <a:t>retrieve </a:t>
            </a:r>
            <a:r>
              <a:rPr lang="en-US" altLang="zh-CN" sz="2000" i="1" dirty="0">
                <a:latin typeface="Bell MT" panose="02020503060305020303" pitchFamily="18" charset="77"/>
              </a:rPr>
              <a:t>top-n</a:t>
            </a:r>
            <a:r>
              <a:rPr lang="zh-CN" altLang="en-US" sz="2000" i="1" dirty="0">
                <a:latin typeface="Bell MT" panose="02020503060305020303" pitchFamily="18" charset="77"/>
              </a:rPr>
              <a:t> </a:t>
            </a:r>
            <a:r>
              <a:rPr lang="en-HK" altLang="zh-CN" sz="2000" dirty="0">
                <a:latin typeface="Bell MT" panose="02020503060305020303" pitchFamily="18" charset="77"/>
              </a:rPr>
              <a:t>results from local databases according to the decided used source knowledge</a:t>
            </a:r>
          </a:p>
          <a:p>
            <a:endParaRPr lang="en-HK" sz="2000" b="1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zh-CN" sz="2000" b="1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Assembling: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HK" altLang="zh-CN" sz="2000" dirty="0">
                <a:latin typeface="Bell MT" panose="02020503060305020303" pitchFamily="18" charset="77"/>
              </a:rPr>
              <a:t>incorporate all retrieved middle results into the final response generation</a:t>
            </a:r>
            <a:endParaRPr lang="en-US" sz="2000" dirty="0">
              <a:latin typeface="Bell MT" panose="0202050306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1F4D8-F5A4-2BF6-953D-F96F3694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62" y="2104610"/>
            <a:ext cx="3622745" cy="452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1AFFA-3954-08E4-D6CD-E2F1696B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758" y="3467637"/>
            <a:ext cx="4120802" cy="459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D2BFC-5835-F068-79F3-59B89F878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563" y="4799499"/>
            <a:ext cx="3202546" cy="449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37D4AD-7DC4-16EE-8496-6F4B92937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950" y="5397763"/>
            <a:ext cx="4321863" cy="6238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DB4BC7-CEB6-98A3-67B1-8DD49B9CB824}"/>
              </a:ext>
            </a:extLst>
          </p:cNvPr>
          <p:cNvCxnSpPr/>
          <p:nvPr/>
        </p:nvCxnSpPr>
        <p:spPr>
          <a:xfrm>
            <a:off x="14985314" y="497492"/>
            <a:ext cx="0" cy="759131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1D9631-CC53-237A-A49D-3435A1D6376B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642657F4-B09D-FAD1-AD78-8B534A35D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EA58A41-BF43-631A-D01E-1CA59D27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77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2989B3-1106-C1B7-A76A-9230173A528C}"/>
              </a:ext>
            </a:extLst>
          </p:cNvPr>
          <p:cNvSpPr txBox="1"/>
          <p:nvPr/>
        </p:nvSpPr>
        <p:spPr>
          <a:xfrm>
            <a:off x="118351" y="59436"/>
            <a:ext cx="437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SAFARI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916F5-645B-838C-302D-5BF718A5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1" y="3034685"/>
            <a:ext cx="5055892" cy="2766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3FBB32-F6C5-8064-4AF4-90354C53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38" y="3092068"/>
            <a:ext cx="3079354" cy="2651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0CE630-79B9-9701-110E-163D4930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778" y="3092068"/>
            <a:ext cx="3079353" cy="2457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D856B8-EFE5-4326-02C9-F167B284DD5C}"/>
              </a:ext>
            </a:extLst>
          </p:cNvPr>
          <p:cNvSpPr txBox="1"/>
          <p:nvPr/>
        </p:nvSpPr>
        <p:spPr>
          <a:xfrm>
            <a:off x="1118770" y="1351921"/>
            <a:ext cx="8195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400" dirty="0">
                <a:latin typeface="Bell MT" panose="02020503060305020303" pitchFamily="18" charset="77"/>
              </a:rPr>
              <a:t>Supervised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SAFARI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(End-to-end</a:t>
            </a:r>
            <a:r>
              <a:rPr lang="zh-CN" altLang="en-US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Training,</a:t>
            </a:r>
            <a:r>
              <a:rPr lang="zh-CN" altLang="en-US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 err="1">
                <a:solidFill>
                  <a:srgbClr val="C00000"/>
                </a:solidFill>
                <a:latin typeface="Bell MT" panose="02020503060305020303" pitchFamily="18" charset="77"/>
              </a:rPr>
              <a:t>LoRA</a:t>
            </a:r>
            <a:r>
              <a:rPr lang="en-US" altLang="zh-CN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)</a:t>
            </a:r>
          </a:p>
          <a:p>
            <a:endParaRPr lang="en-US" sz="2400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400" dirty="0">
                <a:latin typeface="Bell MT" panose="02020503060305020303" pitchFamily="18" charset="77"/>
              </a:rPr>
              <a:t>Unsupervised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SAFARI</a:t>
            </a:r>
            <a:endParaRPr lang="en-US" sz="2400" dirty="0">
              <a:latin typeface="Bell MT" panose="02020503060305020303" pitchFamily="18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95E4B-1229-CAB9-4D68-8692304D9A5E}"/>
              </a:ext>
            </a:extLst>
          </p:cNvPr>
          <p:cNvCxnSpPr/>
          <p:nvPr/>
        </p:nvCxnSpPr>
        <p:spPr>
          <a:xfrm>
            <a:off x="5174243" y="2717442"/>
            <a:ext cx="0" cy="3580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BECE77-4A4C-D7A2-2B33-6679772E1CAD}"/>
              </a:ext>
            </a:extLst>
          </p:cNvPr>
          <p:cNvSpPr txBox="1"/>
          <p:nvPr/>
        </p:nvSpPr>
        <p:spPr>
          <a:xfrm>
            <a:off x="1427956" y="5992097"/>
            <a:ext cx="2165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Bell MT" panose="02020503060305020303" pitchFamily="18" charset="77"/>
              </a:rPr>
              <a:t>Supervised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SAFARI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15D91-34DB-3F1F-D57D-DBAD632A6EEF}"/>
              </a:ext>
            </a:extLst>
          </p:cNvPr>
          <p:cNvSpPr txBox="1"/>
          <p:nvPr/>
        </p:nvSpPr>
        <p:spPr>
          <a:xfrm>
            <a:off x="7645925" y="5992097"/>
            <a:ext cx="2584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Uns</a:t>
            </a:r>
            <a:r>
              <a:rPr lang="en-US" altLang="zh-CN" sz="1800" dirty="0">
                <a:latin typeface="Bell MT" panose="02020503060305020303" pitchFamily="18" charset="77"/>
              </a:rPr>
              <a:t>upervised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SAFARI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8D69E26-6A8C-78C8-E86B-7FAC013CDBF2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FA23EEA8-E3B1-F27D-EDE8-06C1BF40C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760FD55-BF0B-6795-AABA-8AF826C1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464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2989B3-1106-C1B7-A76A-9230173A528C}"/>
              </a:ext>
            </a:extLst>
          </p:cNvPr>
          <p:cNvSpPr txBox="1"/>
          <p:nvPr/>
        </p:nvSpPr>
        <p:spPr>
          <a:xfrm>
            <a:off x="-7499" y="65551"/>
            <a:ext cx="437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SAFARI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DB4BC7-CEB6-98A3-67B1-8DD49B9CB824}"/>
              </a:ext>
            </a:extLst>
          </p:cNvPr>
          <p:cNvCxnSpPr/>
          <p:nvPr/>
        </p:nvCxnSpPr>
        <p:spPr>
          <a:xfrm>
            <a:off x="14985314" y="497492"/>
            <a:ext cx="0" cy="759131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083075-7323-CCF0-B82F-17BE94F3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04" y="3429000"/>
            <a:ext cx="3738235" cy="3444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0F0C5-DEC8-793B-AF2B-8798525BD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373" y="4140558"/>
            <a:ext cx="3197664" cy="1849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A7D14-19E1-B780-5BA3-139430C2E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71" y="3456050"/>
            <a:ext cx="3920609" cy="3218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8ABAC-1878-2E03-965D-D508F0B35C4B}"/>
              </a:ext>
            </a:extLst>
          </p:cNvPr>
          <p:cNvSpPr txBox="1"/>
          <p:nvPr/>
        </p:nvSpPr>
        <p:spPr>
          <a:xfrm>
            <a:off x="895757" y="1179747"/>
            <a:ext cx="106508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Performance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of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Planning</a:t>
            </a:r>
            <a:r>
              <a:rPr lang="zh-CN" altLang="en-US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endParaRPr lang="en-US" altLang="zh-CN" sz="2000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Supervised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 err="1">
                <a:latin typeface="Bell MT" panose="02020503060305020303" pitchFamily="18" charset="77"/>
              </a:rPr>
              <a:t>ChatGLM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Supervised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BELLE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Unsupervised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 err="1">
                <a:latin typeface="Bell MT" panose="02020503060305020303" pitchFamily="18" charset="77"/>
              </a:rPr>
              <a:t>ChatGPT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Others</a:t>
            </a:r>
            <a:endParaRPr lang="en-US" altLang="zh-CN" sz="2000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Performance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of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Retrieval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DPR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RocketQAv2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BM25</a:t>
            </a:r>
            <a:endParaRPr lang="en-US" altLang="zh-CN" sz="2000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Performance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of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Assembling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Supervised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BELLE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Supervised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 err="1">
                <a:latin typeface="Bell MT" panose="02020503060305020303" pitchFamily="18" charset="77"/>
              </a:rPr>
              <a:t>ChatGLM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EAEE9B-C80C-0F72-457C-81D21969A7EF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2A220FE-CF86-1649-05D4-0CF3DBE07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D8CB7F4-5B59-1B7A-011C-86C9B2533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56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2989B3-1106-C1B7-A76A-9230173A528C}"/>
              </a:ext>
            </a:extLst>
          </p:cNvPr>
          <p:cNvSpPr txBox="1"/>
          <p:nvPr/>
        </p:nvSpPr>
        <p:spPr>
          <a:xfrm>
            <a:off x="0" y="0"/>
            <a:ext cx="3169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DB4BC7-CEB6-98A3-67B1-8DD49B9CB824}"/>
              </a:ext>
            </a:extLst>
          </p:cNvPr>
          <p:cNvCxnSpPr/>
          <p:nvPr/>
        </p:nvCxnSpPr>
        <p:spPr>
          <a:xfrm>
            <a:off x="14985314" y="497492"/>
            <a:ext cx="0" cy="759131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C1DB1E-0553-8590-5478-FCC946E88793}"/>
              </a:ext>
            </a:extLst>
          </p:cNvPr>
          <p:cNvSpPr txBox="1"/>
          <p:nvPr/>
        </p:nvSpPr>
        <p:spPr>
          <a:xfrm>
            <a:off x="665094" y="1383599"/>
            <a:ext cx="112479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800" dirty="0">
                <a:latin typeface="Bell MT" panose="02020503060305020303" pitchFamily="18" charset="77"/>
              </a:rPr>
              <a:t>We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are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the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first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to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HK" sz="2800" dirty="0">
                <a:latin typeface="Bell MT" panose="02020503060305020303" pitchFamily="18" charset="77"/>
              </a:rPr>
              <a:t>augment the dialogue system to plan and incorporate multiple sources of knowledge into responses </a:t>
            </a:r>
            <a:r>
              <a:rPr lang="en-HK" sz="2800" b="1" dirty="0">
                <a:solidFill>
                  <a:srgbClr val="C00000"/>
                </a:solidFill>
                <a:latin typeface="Bell MT" panose="02020503060305020303" pitchFamily="18" charset="77"/>
              </a:rPr>
              <a:t>(e.g., decide whether or not require knowledge, which source to call, and when to call)</a:t>
            </a:r>
            <a:r>
              <a:rPr lang="en-US" altLang="zh-CN" sz="2800" b="1" dirty="0">
                <a:solidFill>
                  <a:srgbClr val="C00000"/>
                </a:solidFill>
                <a:latin typeface="Bell MT" panose="02020503060305020303" pitchFamily="18" charset="77"/>
              </a:rPr>
              <a:t>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800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800" dirty="0">
                <a:latin typeface="Bell MT" panose="02020503060305020303" pitchFamily="18" charset="77"/>
              </a:rPr>
              <a:t>We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build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HK" sz="2800" dirty="0">
                <a:latin typeface="Bell MT" panose="02020503060305020303" pitchFamily="18" charset="77"/>
              </a:rPr>
              <a:t>a personalized knowledge-grounded dialogue dataset, KBP , where the responses are conditioned on multiple sources of knowledge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with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Bell MT" panose="02020503060305020303" pitchFamily="18" charset="77"/>
              </a:rPr>
              <a:t>dependency relationship.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800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800" dirty="0">
                <a:latin typeface="Bell MT" panose="02020503060305020303" pitchFamily="18" charset="77"/>
              </a:rPr>
              <a:t>We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conduct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lots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of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experiments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and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analysis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on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latest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LLMs.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More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ablation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studies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can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be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found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in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the</a:t>
            </a:r>
            <a:r>
              <a:rPr lang="zh-CN" altLang="en-US" sz="2800" dirty="0"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latin typeface="Bell MT" panose="02020503060305020303" pitchFamily="18" charset="77"/>
              </a:rPr>
              <a:t>paper.</a:t>
            </a:r>
            <a:endParaRPr lang="en-US" sz="2800" dirty="0">
              <a:latin typeface="Bell MT" panose="02020503060305020303" pitchFamily="18" charset="77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44A9A29-B0F9-0E64-1C65-0E6846410F8D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FE5FDA0-D5E9-6454-50E3-8AAEC228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57173AE-06F0-3F26-D21C-C7167A667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77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circular arrows in a circle&#10;&#10;Description automatically generated">
            <a:extLst>
              <a:ext uri="{FF2B5EF4-FFF2-40B4-BE49-F238E27FC236}">
                <a16:creationId xmlns:a16="http://schemas.microsoft.com/office/drawing/2014/main" id="{0A01E40C-D913-8B48-F5D4-B8110EE1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060" y="1887319"/>
            <a:ext cx="3459682" cy="34596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D04DD-5010-A072-685D-3F9DEF5EF050}"/>
              </a:ext>
            </a:extLst>
          </p:cNvPr>
          <p:cNvSpPr txBox="1"/>
          <p:nvPr/>
        </p:nvSpPr>
        <p:spPr>
          <a:xfrm>
            <a:off x="3734930" y="3905668"/>
            <a:ext cx="155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Internal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Status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0C204-4ADE-E0C6-D37F-5DF8D577DFEA}"/>
              </a:ext>
            </a:extLst>
          </p:cNvPr>
          <p:cNvSpPr txBox="1"/>
          <p:nvPr/>
        </p:nvSpPr>
        <p:spPr>
          <a:xfrm>
            <a:off x="6919170" y="3864997"/>
            <a:ext cx="126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External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endParaRPr lang="en-HK" altLang="zh-CN" sz="2000" b="1" dirty="0">
              <a:latin typeface="Bell MT" panose="02020503060305020303" pitchFamily="18" charset="77"/>
            </a:endParaRPr>
          </a:p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Sources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5" name="Picture 4" descr="A cartoon of a robot with a computer&#10;&#10;Description automatically generated with low confidence">
            <a:extLst>
              <a:ext uri="{FF2B5EF4-FFF2-40B4-BE49-F238E27FC236}">
                <a16:creationId xmlns:a16="http://schemas.microsoft.com/office/drawing/2014/main" id="{0CAE40A6-D5BA-F60B-9FDB-5E888A19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93" y="2040557"/>
            <a:ext cx="1561267" cy="1561267"/>
          </a:xfrm>
          <a:prstGeom prst="rect">
            <a:avLst/>
          </a:prstGeom>
        </p:spPr>
      </p:pic>
      <p:pic>
        <p:nvPicPr>
          <p:cNvPr id="6" name="Graphic 5" descr="User Crown Male outline">
            <a:extLst>
              <a:ext uri="{FF2B5EF4-FFF2-40B4-BE49-F238E27FC236}">
                <a16:creationId xmlns:a16="http://schemas.microsoft.com/office/drawing/2014/main" id="{349F6EC3-8004-6B6F-7EB7-54B0B6FA0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7382" y="3693567"/>
            <a:ext cx="393700" cy="338554"/>
          </a:xfrm>
          <a:prstGeom prst="rect">
            <a:avLst/>
          </a:prstGeom>
        </p:spPr>
      </p:pic>
      <p:pic>
        <p:nvPicPr>
          <p:cNvPr id="7" name="Graphic 6" descr="Address Book outline">
            <a:extLst>
              <a:ext uri="{FF2B5EF4-FFF2-40B4-BE49-F238E27FC236}">
                <a16:creationId xmlns:a16="http://schemas.microsoft.com/office/drawing/2014/main" id="{5E01E1FF-44B4-4119-28A3-DC97D1255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7382" y="4701826"/>
            <a:ext cx="370309" cy="370309"/>
          </a:xfrm>
          <a:prstGeom prst="rect">
            <a:avLst/>
          </a:prstGeom>
        </p:spPr>
      </p:pic>
      <p:pic>
        <p:nvPicPr>
          <p:cNvPr id="11" name="Graphic 10" descr="Books outline">
            <a:extLst>
              <a:ext uri="{FF2B5EF4-FFF2-40B4-BE49-F238E27FC236}">
                <a16:creationId xmlns:a16="http://schemas.microsoft.com/office/drawing/2014/main" id="{032C8B06-6AEE-9657-A3B1-24AB62814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6249" y="4076225"/>
            <a:ext cx="344063" cy="344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B629D-F174-25E0-851B-0E0945623996}"/>
              </a:ext>
            </a:extLst>
          </p:cNvPr>
          <p:cNvSpPr txBox="1"/>
          <p:nvPr/>
        </p:nvSpPr>
        <p:spPr>
          <a:xfrm>
            <a:off x="8891082" y="3672362"/>
            <a:ext cx="92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Persona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B404D-FB5F-FF60-65A3-AB2770DBDB55}"/>
              </a:ext>
            </a:extLst>
          </p:cNvPr>
          <p:cNvSpPr txBox="1"/>
          <p:nvPr/>
        </p:nvSpPr>
        <p:spPr>
          <a:xfrm>
            <a:off x="8830207" y="4061504"/>
            <a:ext cx="150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Document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092C2-C4AB-4A89-24CD-B42ECA6895A3}"/>
              </a:ext>
            </a:extLst>
          </p:cNvPr>
          <p:cNvSpPr txBox="1"/>
          <p:nvPr/>
        </p:nvSpPr>
        <p:spPr>
          <a:xfrm>
            <a:off x="8844906" y="4717703"/>
            <a:ext cx="101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Memory</a:t>
            </a:r>
          </a:p>
        </p:txBody>
      </p:sp>
      <p:pic>
        <p:nvPicPr>
          <p:cNvPr id="15" name="Picture 2" descr="Emoji - Wikipedia">
            <a:extLst>
              <a:ext uri="{FF2B5EF4-FFF2-40B4-BE49-F238E27FC236}">
                <a16:creationId xmlns:a16="http://schemas.microsoft.com/office/drawing/2014/main" id="{76819F69-8AA5-0B7D-6F8B-ADEFCB1F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317" y="3479211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84760B-D51C-7BCA-056E-DCB828ABBB0B}"/>
              </a:ext>
            </a:extLst>
          </p:cNvPr>
          <p:cNvSpPr txBox="1"/>
          <p:nvPr/>
        </p:nvSpPr>
        <p:spPr>
          <a:xfrm>
            <a:off x="2224019" y="3452604"/>
            <a:ext cx="10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Emotion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CE863-6300-9629-28D7-3D754E4B31EE}"/>
              </a:ext>
            </a:extLst>
          </p:cNvPr>
          <p:cNvSpPr txBox="1"/>
          <p:nvPr/>
        </p:nvSpPr>
        <p:spPr>
          <a:xfrm>
            <a:off x="1898031" y="4455178"/>
            <a:ext cx="155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Bell MT" panose="02020503060305020303" pitchFamily="18" charset="77"/>
              </a:rPr>
              <a:t>Intermediate Reasoning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98ED4BD4-FEA1-55F0-3962-62196492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01" y="4534654"/>
            <a:ext cx="356625" cy="4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0B2706-E340-6BF6-E013-36FCC3F337AB}"/>
              </a:ext>
            </a:extLst>
          </p:cNvPr>
          <p:cNvSpPr txBox="1"/>
          <p:nvPr/>
        </p:nvSpPr>
        <p:spPr>
          <a:xfrm>
            <a:off x="8820948" y="4274885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3023C-839E-B5B3-625F-77B3BADA7C5E}"/>
              </a:ext>
            </a:extLst>
          </p:cNvPr>
          <p:cNvSpPr txBox="1"/>
          <p:nvPr/>
        </p:nvSpPr>
        <p:spPr>
          <a:xfrm>
            <a:off x="2358155" y="4116624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D4020-E569-CE36-4FA3-88156D1F6CEE}"/>
              </a:ext>
            </a:extLst>
          </p:cNvPr>
          <p:cNvSpPr txBox="1"/>
          <p:nvPr/>
        </p:nvSpPr>
        <p:spPr>
          <a:xfrm>
            <a:off x="4840206" y="4867555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6A3394-A8C5-330C-C21D-4EFFD09060E0}"/>
              </a:ext>
            </a:extLst>
          </p:cNvPr>
          <p:cNvCxnSpPr>
            <a:cxnSpLocks/>
          </p:cNvCxnSpPr>
          <p:nvPr/>
        </p:nvCxnSpPr>
        <p:spPr>
          <a:xfrm flipH="1">
            <a:off x="5093875" y="4272057"/>
            <a:ext cx="401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7DC8BC5C-B075-3B41-CD14-8655DCCB1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3456" y="4076225"/>
            <a:ext cx="356625" cy="356625"/>
          </a:xfrm>
          <a:prstGeom prst="rect">
            <a:avLst/>
          </a:prstGeom>
        </p:spPr>
      </p:pic>
      <p:pic>
        <p:nvPicPr>
          <p:cNvPr id="24" name="Picture 4" descr="Dialogue Flaticons Lineal Color icon">
            <a:extLst>
              <a:ext uri="{FF2B5EF4-FFF2-40B4-BE49-F238E27FC236}">
                <a16:creationId xmlns:a16="http://schemas.microsoft.com/office/drawing/2014/main" id="{108FEF5B-B527-EE7F-843E-EBD84E6A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10" y="3864997"/>
            <a:ext cx="854435" cy="85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E469F67F-A865-94DA-6CDA-EECC1C7C40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2887" y="4021169"/>
            <a:ext cx="356625" cy="35662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AE5746-7201-FC2F-286D-605183CF6FA3}"/>
              </a:ext>
            </a:extLst>
          </p:cNvPr>
          <p:cNvCxnSpPr>
            <a:cxnSpLocks/>
          </p:cNvCxnSpPr>
          <p:nvPr/>
        </p:nvCxnSpPr>
        <p:spPr>
          <a:xfrm>
            <a:off x="6521858" y="4272057"/>
            <a:ext cx="397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6899B9-C572-3EEC-16D4-E89C34C8B22C}"/>
              </a:ext>
            </a:extLst>
          </p:cNvPr>
          <p:cNvCxnSpPr>
            <a:cxnSpLocks/>
          </p:cNvCxnSpPr>
          <p:nvPr/>
        </p:nvCxnSpPr>
        <p:spPr>
          <a:xfrm flipV="1">
            <a:off x="4592284" y="2931189"/>
            <a:ext cx="624609" cy="765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C58329-287B-C44D-5737-6F1A7671C11B}"/>
              </a:ext>
            </a:extLst>
          </p:cNvPr>
          <p:cNvCxnSpPr>
            <a:cxnSpLocks/>
          </p:cNvCxnSpPr>
          <p:nvPr/>
        </p:nvCxnSpPr>
        <p:spPr>
          <a:xfrm flipH="1" flipV="1">
            <a:off x="6861760" y="2821190"/>
            <a:ext cx="649632" cy="76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4991A5-3AEC-02C5-E33F-0FA0BA3C4834}"/>
              </a:ext>
            </a:extLst>
          </p:cNvPr>
          <p:cNvCxnSpPr>
            <a:cxnSpLocks/>
          </p:cNvCxnSpPr>
          <p:nvPr/>
        </p:nvCxnSpPr>
        <p:spPr>
          <a:xfrm>
            <a:off x="6747923" y="2931618"/>
            <a:ext cx="624609" cy="742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E20A6-2DA9-73DC-2988-6ECA1E8A04C9}"/>
              </a:ext>
            </a:extLst>
          </p:cNvPr>
          <p:cNvCxnSpPr>
            <a:cxnSpLocks/>
          </p:cNvCxnSpPr>
          <p:nvPr/>
        </p:nvCxnSpPr>
        <p:spPr>
          <a:xfrm flipV="1">
            <a:off x="5813950" y="3401727"/>
            <a:ext cx="0" cy="430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FB93F0-6D6E-6947-D6B1-2F55532251BF}"/>
              </a:ext>
            </a:extLst>
          </p:cNvPr>
          <p:cNvCxnSpPr>
            <a:cxnSpLocks/>
          </p:cNvCxnSpPr>
          <p:nvPr/>
        </p:nvCxnSpPr>
        <p:spPr>
          <a:xfrm>
            <a:off x="6012901" y="3401727"/>
            <a:ext cx="2" cy="4308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C754F0-8AA4-9811-24B2-40A66C1E9E5A}"/>
              </a:ext>
            </a:extLst>
          </p:cNvPr>
          <p:cNvSpPr txBox="1"/>
          <p:nvPr/>
        </p:nvSpPr>
        <p:spPr>
          <a:xfrm>
            <a:off x="6083837" y="3410426"/>
            <a:ext cx="7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39A6CE-DDF1-DC85-AB32-1C2DE87D2187}"/>
              </a:ext>
            </a:extLst>
          </p:cNvPr>
          <p:cNvSpPr txBox="1"/>
          <p:nvPr/>
        </p:nvSpPr>
        <p:spPr>
          <a:xfrm>
            <a:off x="7134765" y="2862800"/>
            <a:ext cx="12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C9F37-9A9B-F0AB-E73B-2DA4C0FF89AD}"/>
              </a:ext>
            </a:extLst>
          </p:cNvPr>
          <p:cNvSpPr txBox="1"/>
          <p:nvPr/>
        </p:nvSpPr>
        <p:spPr>
          <a:xfrm>
            <a:off x="4685591" y="1423441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LLM-based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2" descr="Database Basic Miscellany Lineal icon">
            <a:extLst>
              <a:ext uri="{FF2B5EF4-FFF2-40B4-BE49-F238E27FC236}">
                <a16:creationId xmlns:a16="http://schemas.microsoft.com/office/drawing/2014/main" id="{C8EEE5E8-C980-0FBE-CD98-FFC1E7D8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36" y="3327318"/>
            <a:ext cx="263114" cy="26311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3BFFFED-BFD1-2846-0D8F-D3624ABAC385}"/>
              </a:ext>
            </a:extLst>
          </p:cNvPr>
          <p:cNvSpPr txBox="1"/>
          <p:nvPr/>
        </p:nvSpPr>
        <p:spPr>
          <a:xfrm>
            <a:off x="8844906" y="3283418"/>
            <a:ext cx="104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Database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37" name="Picture 4" descr="Psychology Special Lineal color icon">
            <a:extLst>
              <a:ext uri="{FF2B5EF4-FFF2-40B4-BE49-F238E27FC236}">
                <a16:creationId xmlns:a16="http://schemas.microsoft.com/office/drawing/2014/main" id="{D76CBD73-2575-0B53-49C0-ADEF2D56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89" y="3869265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2068A0-EB0C-661C-6AD7-27ADC0BD0F12}"/>
              </a:ext>
            </a:extLst>
          </p:cNvPr>
          <p:cNvSpPr txBox="1"/>
          <p:nvPr/>
        </p:nvSpPr>
        <p:spPr>
          <a:xfrm>
            <a:off x="2088171" y="3842658"/>
            <a:ext cx="1212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Psychology 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FD45A5-36FF-0C67-5725-B8C06F08A9B3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TPE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(Internal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with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External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Capability)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A7DD557-D6DC-C422-5AFA-7761B88C27A3}"/>
              </a:ext>
            </a:extLst>
          </p:cNvPr>
          <p:cNvSpPr txBox="1"/>
          <p:nvPr/>
        </p:nvSpPr>
        <p:spPr>
          <a:xfrm>
            <a:off x="521408" y="2106612"/>
            <a:ext cx="4221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Cue-</a:t>
            </a:r>
            <a:r>
              <a:rPr lang="en-HK" b="1" i="0" dirty="0" err="1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CoT</a:t>
            </a:r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: Chain-of-thought Prompting for Responding to In-depth Dialogue Questions with LLMs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(Internal)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  <a:p>
            <a:endParaRPr lang="en-US" dirty="0">
              <a:solidFill>
                <a:schemeClr val="bg2"/>
              </a:solidFill>
              <a:latin typeface="Bell MT" panose="02020503060305020303" pitchFamily="18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8AD6C3-C1D1-F797-1D7F-8A466A452FD1}"/>
              </a:ext>
            </a:extLst>
          </p:cNvPr>
          <p:cNvSpPr txBox="1"/>
          <p:nvPr/>
        </p:nvSpPr>
        <p:spPr>
          <a:xfrm>
            <a:off x="7644209" y="1749858"/>
            <a:ext cx="422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Large Language Models as Source Planner for Personalized Knowledge-grounded Dialogue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(External)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BF54C-22FC-C55E-EFEA-428C36CFF7DC}"/>
              </a:ext>
            </a:extLst>
          </p:cNvPr>
          <p:cNvSpPr txBox="1"/>
          <p:nvPr/>
        </p:nvSpPr>
        <p:spPr>
          <a:xfrm>
            <a:off x="6778160" y="5429887"/>
            <a:ext cx="508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TPE: Towards Better Compositional Reasoning over Conceptual Tools with Multi-persona Collaboration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(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Internal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with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External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)</a:t>
            </a:r>
            <a:endParaRPr lang="en-HK" b="1" i="0" dirty="0">
              <a:solidFill>
                <a:srgbClr val="000000"/>
              </a:solidFill>
              <a:effectLst/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5473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1FD45A5-36FF-0C67-5725-B8C06F08A9B3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Bell MT" panose="02020503060305020303" pitchFamily="18" charset="77"/>
              </a:rPr>
              <a:t>tool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18BF6B-61A9-945C-1030-2880568716E6}"/>
              </a:ext>
            </a:extLst>
          </p:cNvPr>
          <p:cNvSpPr txBox="1"/>
          <p:nvPr/>
        </p:nvSpPr>
        <p:spPr>
          <a:xfrm>
            <a:off x="155293" y="1426145"/>
            <a:ext cx="116563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Tool:</a:t>
            </a:r>
            <a:r>
              <a:rPr lang="zh-CN" altLang="en-US" sz="2000" dirty="0">
                <a:latin typeface="Bell MT" panose="02020503060305020303" pitchFamily="18" charset="77"/>
              </a:rPr>
              <a:t>  </a:t>
            </a:r>
            <a:r>
              <a:rPr lang="en-HK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object carried or maintained for future use.</a:t>
            </a:r>
          </a:p>
          <a:p>
            <a:pPr lvl="5"/>
            <a:r>
              <a:rPr lang="en-HK" sz="2000" dirty="0">
                <a:effectLst/>
                <a:latin typeface="Bell MT" panose="02020503060305020303" pitchFamily="18" charset="77"/>
              </a:rPr>
              <a:t>	— </a:t>
            </a:r>
            <a:r>
              <a:rPr lang="en-HK" sz="2000" i="1" dirty="0">
                <a:effectLst/>
                <a:latin typeface="Bell MT" panose="02020503060305020303" pitchFamily="18" charset="77"/>
              </a:rPr>
              <a:t>Finn, Tregenza, and Norman, 2009.</a:t>
            </a:r>
            <a:endParaRPr lang="en-HK" sz="2000" dirty="0">
              <a:effectLst/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HK" sz="2000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HK" sz="2000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Tool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can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be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either: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Functional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tool,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or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Retriever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/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calculator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….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Conceptual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tool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b="1" dirty="0">
                <a:latin typeface="Bell MT" panose="02020503060305020303" pitchFamily="18" charset="77"/>
              </a:rPr>
              <a:t>Decision-making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process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Different</a:t>
            </a:r>
            <a:r>
              <a:rPr lang="zh-CN" altLang="en-US" dirty="0">
                <a:latin typeface="Bell MT" panose="02020503060305020303" pitchFamily="18" charset="77"/>
              </a:rPr>
              <a:t>  </a:t>
            </a:r>
            <a:r>
              <a:rPr lang="en-US" altLang="zh-CN" dirty="0">
                <a:latin typeface="Bell MT" panose="02020503060305020303" pitchFamily="18" charset="77"/>
              </a:rPr>
              <a:t>conversational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strategies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Different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sources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…..</a:t>
            </a:r>
          </a:p>
          <a:p>
            <a:pPr marL="1200150" lvl="2" indent="-28575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b="1" dirty="0">
                <a:latin typeface="Bell MT" panose="02020503060305020303" pitchFamily="18" charset="77"/>
              </a:rPr>
              <a:t>A conceptual tool specifies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a cognitive concept </a:t>
            </a:r>
            <a:r>
              <a:rPr lang="en-US" altLang="zh-CN" b="1" dirty="0">
                <a:latin typeface="Bell MT" panose="02020503060305020303" pitchFamily="18" charset="77"/>
              </a:rPr>
              <a:t>used to help systematic or investigative thought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E88E8-DAB4-2819-769C-72FACF032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15" y="2509819"/>
            <a:ext cx="6800058" cy="28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62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573D34-967B-C3DA-8893-51E72AAEE84C}"/>
              </a:ext>
            </a:extLst>
          </p:cNvPr>
          <p:cNvSpPr txBox="1"/>
          <p:nvPr/>
        </p:nvSpPr>
        <p:spPr>
          <a:xfrm>
            <a:off x="712922" y="1503336"/>
            <a:ext cx="10089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400" dirty="0">
                <a:latin typeface="Bell MT" panose="02020503060305020303" pitchFamily="18" charset="77"/>
              </a:rPr>
              <a:t>Using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different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tools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to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interact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with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complex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external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environments</a:t>
            </a:r>
            <a:endParaRPr lang="en-US" sz="2400" dirty="0">
              <a:latin typeface="Bell MT" panose="02020503060305020303" pitchFamily="18" charset="77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1FDE36-D7F7-5543-4437-504495334160}"/>
              </a:ext>
            </a:extLst>
          </p:cNvPr>
          <p:cNvSpPr/>
          <p:nvPr/>
        </p:nvSpPr>
        <p:spPr>
          <a:xfrm>
            <a:off x="2656618" y="3429000"/>
            <a:ext cx="3943350" cy="2543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algn="ctr"/>
            <a:endParaRPr lang="en-US" altLang="zh-CN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Bell MT" panose="02020503060305020303" pitchFamily="18" charset="77"/>
              </a:rPr>
              <a:t>Functional</a:t>
            </a:r>
            <a:r>
              <a:rPr lang="zh-CN" altLang="en-US" sz="24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Bell MT" panose="02020503060305020303" pitchFamily="18" charset="77"/>
              </a:rPr>
              <a:t>Tool</a:t>
            </a:r>
            <a:endParaRPr lang="en-US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sz="1200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Models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Image-to-caption</a:t>
            </a:r>
            <a:r>
              <a:rPr lang="zh-CN" altLang="en-US" sz="1200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endParaRPr lang="en-HK" altLang="zh-CN" sz="1200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Object-detection</a:t>
            </a:r>
            <a:endParaRPr lang="en-HK" altLang="zh-CN" sz="1200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….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Retriever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Calculator</a:t>
            </a:r>
            <a:endParaRPr lang="en-HK" altLang="zh-CN" sz="1200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Programs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……</a:t>
            </a:r>
            <a:endParaRPr lang="en-US" sz="12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algn="ctr"/>
            <a:endParaRPr lang="en-US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algn="ctr"/>
            <a:endParaRPr lang="en-US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83A2E-41F9-899A-54FD-1A08C8D938AC}"/>
              </a:ext>
            </a:extLst>
          </p:cNvPr>
          <p:cNvSpPr/>
          <p:nvPr/>
        </p:nvSpPr>
        <p:spPr>
          <a:xfrm>
            <a:off x="5809393" y="3429001"/>
            <a:ext cx="3943350" cy="2543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2"/>
              </a:solidFill>
              <a:latin typeface="Bell MT" panose="02020503060305020303" pitchFamily="18" charset="77"/>
            </a:endParaRPr>
          </a:p>
          <a:p>
            <a:pPr algn="ctr"/>
            <a:endParaRPr lang="en-US" altLang="zh-CN" sz="2400" b="1" dirty="0">
              <a:solidFill>
                <a:schemeClr val="accent2"/>
              </a:solidFill>
              <a:latin typeface="Bell MT" panose="02020503060305020303" pitchFamily="18" charset="77"/>
            </a:endParaRPr>
          </a:p>
          <a:p>
            <a:pPr algn="ctr"/>
            <a:endParaRPr lang="en-US" sz="2400" b="1" dirty="0">
              <a:solidFill>
                <a:schemeClr val="accent2"/>
              </a:solidFill>
              <a:latin typeface="Bell MT" panose="02020503060305020303" pitchFamily="18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A8FD6-3525-F863-0C79-497C392AA7EA}"/>
              </a:ext>
            </a:extLst>
          </p:cNvPr>
          <p:cNvSpPr txBox="1"/>
          <p:nvPr/>
        </p:nvSpPr>
        <p:spPr>
          <a:xfrm>
            <a:off x="4150757" y="2618972"/>
            <a:ext cx="303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Bell MT" panose="02020503060305020303" pitchFamily="18" charset="77"/>
              </a:rPr>
              <a:t>What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is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the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tool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?</a:t>
            </a:r>
            <a:endParaRPr lang="en-US" sz="2800" b="1" dirty="0">
              <a:latin typeface="Bell MT" panose="02020503060305020303" pitchFamily="18" charset="77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023A76E-5A72-AA06-D9E4-B95E39E9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6131" flipH="1">
            <a:off x="7048349" y="2513016"/>
            <a:ext cx="715706" cy="68271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6B42223-603B-6A2C-42B0-05AE016DFC90}"/>
              </a:ext>
            </a:extLst>
          </p:cNvPr>
          <p:cNvSpPr txBox="1"/>
          <p:nvPr/>
        </p:nvSpPr>
        <p:spPr>
          <a:xfrm>
            <a:off x="4910233" y="3624137"/>
            <a:ext cx="57416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Bell MT" panose="02020503060305020303" pitchFamily="18" charset="77"/>
              </a:rPr>
              <a:t>Conceptual</a:t>
            </a:r>
            <a:r>
              <a:rPr lang="zh-CN" altLang="en-US" sz="24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Bell MT" panose="02020503060305020303" pitchFamily="18" charset="77"/>
              </a:rPr>
              <a:t>Tool</a:t>
            </a:r>
          </a:p>
          <a:p>
            <a:pPr algn="ctr"/>
            <a:endParaRPr lang="en-US" altLang="zh-CN" sz="1200" dirty="0">
              <a:solidFill>
                <a:schemeClr val="accent2"/>
              </a:solidFill>
              <a:latin typeface="Bell MT" panose="02020503060305020303" pitchFamily="18" charset="77"/>
            </a:endParaRPr>
          </a:p>
          <a:p>
            <a:pPr marL="2114550" lvl="4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Conversational</a:t>
            </a:r>
            <a:r>
              <a:rPr lang="zh-CN" altLang="en-US" sz="1200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Strategies</a:t>
            </a: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Question</a:t>
            </a:r>
            <a:endParaRPr lang="en-HK" altLang="zh-CN" sz="1200" dirty="0">
              <a:solidFill>
                <a:schemeClr val="accent2"/>
              </a:solidFill>
              <a:latin typeface="Bell MT" panose="02020503060305020303" pitchFamily="18" charset="77"/>
            </a:endParaRP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Trust</a:t>
            </a: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…..</a:t>
            </a:r>
          </a:p>
          <a:p>
            <a:pPr marL="2114550" lvl="4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Different</a:t>
            </a:r>
            <a:r>
              <a:rPr lang="zh-CN" altLang="en-US" sz="1200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Sources</a:t>
            </a:r>
            <a:r>
              <a:rPr lang="zh-CN" altLang="en-US" sz="1200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of</a:t>
            </a:r>
            <a:r>
              <a:rPr lang="zh-CN" altLang="en-US" sz="1200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Knowledge</a:t>
            </a: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Memory</a:t>
            </a: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Document</a:t>
            </a: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….</a:t>
            </a:r>
          </a:p>
          <a:p>
            <a:pPr marL="2114550" lvl="4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……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Bell MT" panose="02020503060305020303" pitchFamily="18" charset="77"/>
              </a:rPr>
              <a:t>tool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8351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Bell MT" panose="02020503060305020303" pitchFamily="18" charset="77"/>
              </a:rPr>
              <a:t>Tools</a:t>
            </a:r>
            <a:r>
              <a:rPr lang="zh-CN" altLang="en-US" sz="32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in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LLM-based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DS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D0C1A-B307-516F-3B39-C3B9E1F0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817" y="963454"/>
            <a:ext cx="7156966" cy="5179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AFB6C-5A2E-019B-694E-C4A316D02DD6}"/>
              </a:ext>
            </a:extLst>
          </p:cNvPr>
          <p:cNvSpPr txBox="1"/>
          <p:nvPr/>
        </p:nvSpPr>
        <p:spPr>
          <a:xfrm>
            <a:off x="512181" y="1835303"/>
            <a:ext cx="36568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Two typical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conceptual tools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DS: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b="1" dirty="0">
              <a:latin typeface="Bell MT" panose="02020503060305020303" pitchFamily="18" charset="77"/>
            </a:endParaRP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b="1" dirty="0">
                <a:latin typeface="Bell MT" panose="02020503060305020303" pitchFamily="18" charset="77"/>
              </a:rPr>
              <a:t>Source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Memory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Documents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Persona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…</a:t>
            </a:r>
            <a:endParaRPr lang="en-US" altLang="zh-CN" b="1" dirty="0">
              <a:latin typeface="Bell MT" panose="02020503060305020303" pitchFamily="18" charset="77"/>
            </a:endParaRPr>
          </a:p>
          <a:p>
            <a:pPr marL="1200150" lvl="2" indent="-285750">
              <a:buFont typeface="Wingdings" pitchFamily="2" charset="2"/>
              <a:buChar char="§"/>
            </a:pPr>
            <a:endParaRPr lang="en-US" altLang="zh-CN" b="1" dirty="0">
              <a:latin typeface="Bell MT" panose="02020503060305020303" pitchFamily="18" charset="77"/>
            </a:endParaRP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b="1" dirty="0">
                <a:latin typeface="Bell MT" panose="02020503060305020303" pitchFamily="18" charset="77"/>
              </a:rPr>
              <a:t>Strategy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Trust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Decompose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9242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EAAD4-F5D8-7926-7AAD-04E45C78DC80}"/>
              </a:ext>
            </a:extLst>
          </p:cNvPr>
          <p:cNvSpPr txBox="1"/>
          <p:nvPr/>
        </p:nvSpPr>
        <p:spPr>
          <a:xfrm>
            <a:off x="93701" y="72304"/>
            <a:ext cx="714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Language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Agent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1CEE8-E6EB-2A19-393F-76F8D61EB372}"/>
              </a:ext>
            </a:extLst>
          </p:cNvPr>
          <p:cNvSpPr txBox="1"/>
          <p:nvPr/>
        </p:nvSpPr>
        <p:spPr>
          <a:xfrm>
            <a:off x="7239341" y="3000489"/>
            <a:ext cx="4739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2800" b="1" i="0" dirty="0">
                <a:effectLst/>
                <a:latin typeface="Bell MT" panose="02020503060305020303" pitchFamily="18" charset="77"/>
              </a:rPr>
              <a:t>LLM-based Dialogue Systems </a:t>
            </a:r>
            <a:r>
              <a:rPr lang="en-US" altLang="zh-CN" sz="2800" b="1" i="0" dirty="0">
                <a:effectLst/>
                <a:latin typeface="Bell MT" panose="02020503060305020303" pitchFamily="18" charset="77"/>
              </a:rPr>
              <a:t>as</a:t>
            </a:r>
            <a:r>
              <a:rPr lang="en-HK" sz="2800" b="1" i="0" dirty="0">
                <a:effectLst/>
                <a:latin typeface="Bell MT" panose="02020503060305020303" pitchFamily="18" charset="77"/>
              </a:rPr>
              <a:t> </a:t>
            </a:r>
            <a:r>
              <a:rPr lang="en-HK" sz="28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Language Agents</a:t>
            </a:r>
            <a:endParaRPr lang="en-US" sz="2800" b="1" dirty="0">
              <a:solidFill>
                <a:srgbClr val="C00000"/>
              </a:solidFill>
              <a:latin typeface="Bell MT" panose="0202050306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B6481-5DAA-AD93-A0D3-36DB4ED81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17" y="1233090"/>
            <a:ext cx="6740024" cy="4196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571A39-6A96-530E-4244-4457E72999B3}"/>
              </a:ext>
            </a:extLst>
          </p:cNvPr>
          <p:cNvSpPr txBox="1"/>
          <p:nvPr/>
        </p:nvSpPr>
        <p:spPr>
          <a:xfrm>
            <a:off x="1741783" y="6063495"/>
            <a:ext cx="814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ll MT" panose="02020503060305020303" pitchFamily="18" charset="77"/>
                <a:cs typeface="Times New Roman" panose="02020603050405020304" pitchFamily="18" charset="0"/>
                <a:hlinkClick r:id="rId3"/>
              </a:rPr>
              <a:t>https://ysymyth.github.io/papers/from_language_models_to_language_agents.pdf</a:t>
            </a:r>
            <a:endParaRPr lang="en-US" dirty="0">
              <a:latin typeface="Bell MT" panose="02020503060305020303" pitchFamily="18" charset="77"/>
              <a:cs typeface="Times New Roman" panose="02020603050405020304" pitchFamily="18" charset="0"/>
            </a:endParaRPr>
          </a:p>
        </p:txBody>
      </p:sp>
      <p:pic>
        <p:nvPicPr>
          <p:cNvPr id="3" name="Picture 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95B007E-858C-CD0D-5F95-26C144E93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93D515-7DDF-0B23-A622-30D61F6FF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09B001-126A-E367-CE34-E0FEA54FFFA2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14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TPE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--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Multi-persona Collaboration</a:t>
            </a:r>
            <a:r>
              <a:rPr lang="zh-CN" altLang="en-US" sz="320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320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Framework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9576D-0106-A3F2-91AB-2F4111335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45" y="951195"/>
            <a:ext cx="9687640" cy="56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10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Experiment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8A296-2014-E587-6DB7-E4FAEF3A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47" y="1028848"/>
            <a:ext cx="7511248" cy="5103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CFA31C-4BD2-A098-E5F6-500726D36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479" y="1557659"/>
            <a:ext cx="4181074" cy="40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86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Conclusion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FA0C6-B4D3-4D7A-4EF5-4B556C5871C6}"/>
              </a:ext>
            </a:extLst>
          </p:cNvPr>
          <p:cNvSpPr txBox="1"/>
          <p:nvPr/>
        </p:nvSpPr>
        <p:spPr>
          <a:xfrm>
            <a:off x="651348" y="1337609"/>
            <a:ext cx="11188425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altLang="zh-CN" sz="3200" b="1" i="0" u="none" strike="noStrike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Language</a:t>
            </a:r>
            <a:r>
              <a:rPr lang="zh-CN" altLang="en-US" sz="3200" b="1" i="0" u="none" strike="noStrike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HK" sz="3200" b="1" i="0" u="none" strike="noStrike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Agent</a:t>
            </a:r>
            <a:r>
              <a:rPr lang="en-HK" sz="32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= reasoning + acting + memory + decision making…</a:t>
            </a:r>
          </a:p>
          <a:p>
            <a:pPr marL="742950" lvl="1" indent="-285750" fontAlgn="base">
              <a:buFont typeface="Wingdings" pitchFamily="2" charset="2"/>
              <a:buChar char="§"/>
            </a:pPr>
            <a:endParaRPr lang="en-HK" sz="3200" dirty="0">
              <a:solidFill>
                <a:srgbClr val="000000"/>
              </a:solidFill>
              <a:latin typeface="Bell MT" panose="02020503060305020303" pitchFamily="18" charset="77"/>
            </a:endParaRP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Reasoning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-&gt;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Prompting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(</a:t>
            </a:r>
            <a:r>
              <a:rPr lang="en-US" altLang="zh-CN" sz="2800" dirty="0" err="1">
                <a:solidFill>
                  <a:schemeClr val="accent2"/>
                </a:solidFill>
                <a:latin typeface="Bell MT" panose="02020503060305020303" pitchFamily="18" charset="77"/>
              </a:rPr>
              <a:t>CoT</a:t>
            </a:r>
            <a:r>
              <a:rPr lang="en-US" altLang="zh-CN" sz="2800" dirty="0">
                <a:solidFill>
                  <a:schemeClr val="accent2"/>
                </a:solidFill>
                <a:latin typeface="Bell MT" panose="02020503060305020303" pitchFamily="18" charset="77"/>
              </a:rPr>
              <a:t>,</a:t>
            </a:r>
            <a:r>
              <a:rPr lang="zh-CN" altLang="en-US" sz="2800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 err="1">
                <a:solidFill>
                  <a:schemeClr val="accent2"/>
                </a:solidFill>
                <a:latin typeface="Bell MT" panose="02020503060305020303" pitchFamily="18" charset="77"/>
              </a:rPr>
              <a:t>ToT</a:t>
            </a:r>
            <a:r>
              <a:rPr lang="en-US" altLang="zh-CN" sz="2800" dirty="0">
                <a:solidFill>
                  <a:schemeClr val="accent1"/>
                </a:solidFill>
                <a:latin typeface="Bell MT" panose="02020503060305020303" pitchFamily="18" charset="77"/>
              </a:rPr>
              <a:t>,</a:t>
            </a:r>
            <a:r>
              <a:rPr lang="zh-CN" altLang="en-US" sz="2800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 err="1">
                <a:solidFill>
                  <a:schemeClr val="accent1"/>
                </a:solidFill>
                <a:latin typeface="Bell MT" panose="02020503060305020303" pitchFamily="18" charset="77"/>
              </a:rPr>
              <a:t>CueCoT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)</a:t>
            </a:r>
            <a:endParaRPr lang="en-HK" altLang="zh-CN" sz="2800" dirty="0">
              <a:solidFill>
                <a:srgbClr val="000000"/>
              </a:solidFill>
              <a:latin typeface="Bell MT" panose="02020503060305020303" pitchFamily="18" charset="77"/>
            </a:endParaRP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Acting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-&gt;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Generate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Tokens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(</a:t>
            </a:r>
            <a:r>
              <a:rPr lang="en-US" altLang="zh-CN" sz="2800" b="0" i="0" u="none" strike="noStrike" dirty="0">
                <a:solidFill>
                  <a:schemeClr val="accent2"/>
                </a:solidFill>
                <a:effectLst/>
                <a:latin typeface="Bell MT" panose="02020503060305020303" pitchFamily="18" charset="77"/>
              </a:rPr>
              <a:t>Reflection</a:t>
            </a:r>
            <a:r>
              <a:rPr lang="zh-CN" altLang="en-US" sz="2800" b="0" i="0" u="none" strike="noStrike" dirty="0">
                <a:solidFill>
                  <a:schemeClr val="accent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  <a:latin typeface="Bell MT" panose="02020503060305020303" pitchFamily="18" charset="77"/>
              </a:rPr>
              <a:t>tokens</a:t>
            </a:r>
            <a:r>
              <a:rPr lang="en-US" altLang="zh-CN" sz="2800" dirty="0">
                <a:solidFill>
                  <a:schemeClr val="accent1"/>
                </a:solidFill>
                <a:latin typeface="Bell MT" panose="02020503060305020303" pitchFamily="18" charset="77"/>
              </a:rPr>
              <a:t>,</a:t>
            </a:r>
            <a:r>
              <a:rPr lang="zh-CN" altLang="en-US" sz="2800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Bell MT" panose="02020503060305020303" pitchFamily="18" charset="77"/>
              </a:rPr>
              <a:t>SAFARI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)</a:t>
            </a: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Memory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-&gt;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One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of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c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onceptual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tools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endParaRPr lang="en-US" altLang="zh-CN" sz="2800" b="0" i="0" u="none" strike="noStrike" dirty="0">
              <a:solidFill>
                <a:srgbClr val="000000"/>
              </a:solidFill>
              <a:effectLst/>
              <a:latin typeface="Bell MT" panose="02020503060305020303" pitchFamily="18" charset="77"/>
            </a:endParaRP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Decision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making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-&gt;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Contextual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t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ools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&amp;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Functional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tools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(</a:t>
            </a:r>
            <a:r>
              <a:rPr lang="en-US" altLang="zh-CN" sz="2800" b="0" i="0" u="none" strike="noStrike" dirty="0">
                <a:solidFill>
                  <a:schemeClr val="accent1"/>
                </a:solidFill>
                <a:effectLst/>
                <a:latin typeface="Bell MT" panose="02020503060305020303" pitchFamily="18" charset="77"/>
              </a:rPr>
              <a:t>TPE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)</a:t>
            </a: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……</a:t>
            </a:r>
            <a:endParaRPr lang="en-HK" sz="2800" b="1" u="none" strike="noStrike" dirty="0">
              <a:solidFill>
                <a:srgbClr val="C00000"/>
              </a:solidFill>
              <a:effectLst/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8602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Reference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FC4ED-9C03-95D9-22E9-CB22D3B7F133}"/>
              </a:ext>
            </a:extLst>
          </p:cNvPr>
          <p:cNvSpPr txBox="1"/>
          <p:nvPr/>
        </p:nvSpPr>
        <p:spPr>
          <a:xfrm>
            <a:off x="982639" y="1433015"/>
            <a:ext cx="99550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A Survey of the Evolution of Language Model-Based Dialogue Systems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all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my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thoughts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about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dialogue</a:t>
            </a:r>
            <a:r>
              <a:rPr lang="zh-CN" altLang="en-US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system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US" sz="2000" b="1" i="0" dirty="0">
              <a:solidFill>
                <a:srgbClr val="000000"/>
              </a:solidFill>
              <a:effectLst/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2000" b="1" i="0" dirty="0">
              <a:solidFill>
                <a:srgbClr val="000000"/>
              </a:solidFill>
              <a:effectLst/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TPE: Towards Better Compositional Reasoning over Conceptual Tools with Multi-persona Collaboration</a:t>
            </a:r>
            <a:r>
              <a:rPr lang="zh-CN" altLang="en-US" sz="2000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zh-CN" altLang="en-US" sz="2000" b="1" dirty="0">
                <a:solidFill>
                  <a:srgbClr val="C00000"/>
                </a:solidFill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US" sz="2000" b="1" i="0" dirty="0">
              <a:solidFill>
                <a:srgbClr val="000000"/>
              </a:solidFill>
              <a:effectLst/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2000" b="1" i="0" dirty="0">
              <a:solidFill>
                <a:srgbClr val="000000"/>
              </a:solidFill>
              <a:effectLst/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Cue-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CoT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: Chain-of-thought Prompting for Responding to In-depth Dialogue Questions with LLMs</a:t>
            </a:r>
            <a:r>
              <a:rPr lang="zh-CN" altLang="en-US" sz="2000" b="1" dirty="0">
                <a:solidFill>
                  <a:srgbClr val="000000"/>
                </a:solidFill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EMNLP</a:t>
            </a:r>
            <a:r>
              <a:rPr lang="zh-CN" altLang="en-US" sz="2000" b="1" dirty="0">
                <a:solidFill>
                  <a:srgbClr val="C00000"/>
                </a:solidFill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2023</a:t>
            </a:r>
            <a:endParaRPr lang="en-US" sz="2000" b="1" i="0" dirty="0">
              <a:solidFill>
                <a:srgbClr val="C00000"/>
              </a:solidFill>
              <a:effectLst/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2000" b="1" dirty="0"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1" dirty="0"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Large Language Models as Source Planner for Personalized Knowledge-grounded Dialogues</a:t>
            </a:r>
            <a:r>
              <a:rPr lang="zh-CN" altLang="en-US" sz="2000" b="1" dirty="0"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EMNLP</a:t>
            </a:r>
            <a:r>
              <a:rPr lang="zh-CN" altLang="en-US" sz="2000" b="1" dirty="0">
                <a:solidFill>
                  <a:srgbClr val="C00000"/>
                </a:solidFill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2023</a:t>
            </a:r>
            <a:endParaRPr lang="en-US" sz="2000" b="1" dirty="0"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2000" b="1" dirty="0">
              <a:solidFill>
                <a:srgbClr val="000000"/>
              </a:solidFill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2000" b="1" i="0" dirty="0">
              <a:solidFill>
                <a:srgbClr val="000000"/>
              </a:solidFill>
              <a:effectLst/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2000" b="1" dirty="0"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59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D349F2-4086-0530-95D2-A7ABD672757A}"/>
              </a:ext>
            </a:extLst>
          </p:cNvPr>
          <p:cNvSpPr txBox="1"/>
          <p:nvPr/>
        </p:nvSpPr>
        <p:spPr>
          <a:xfrm>
            <a:off x="4861607" y="929872"/>
            <a:ext cx="2468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atin typeface="Bell MT" panose="02020503060305020303" pitchFamily="18" charset="77"/>
              </a:rPr>
              <a:t>Q</a:t>
            </a:r>
            <a:r>
              <a:rPr lang="zh-CN" altLang="en-US" sz="6600" dirty="0">
                <a:latin typeface="Bell MT" panose="02020503060305020303" pitchFamily="18" charset="77"/>
              </a:rPr>
              <a:t> </a:t>
            </a:r>
            <a:r>
              <a:rPr lang="en-US" altLang="zh-CN" sz="6600" dirty="0">
                <a:latin typeface="Bell MT" panose="02020503060305020303" pitchFamily="18" charset="77"/>
              </a:rPr>
              <a:t>&amp;</a:t>
            </a:r>
            <a:r>
              <a:rPr lang="zh-CN" altLang="en-US" sz="6600" dirty="0">
                <a:latin typeface="Bell MT" panose="02020503060305020303" pitchFamily="18" charset="77"/>
              </a:rPr>
              <a:t> </a:t>
            </a:r>
            <a:r>
              <a:rPr lang="en-US" altLang="zh-CN" sz="6600" dirty="0">
                <a:latin typeface="Bell MT" panose="02020503060305020303" pitchFamily="18" charset="77"/>
              </a:rPr>
              <a:t>A</a:t>
            </a:r>
            <a:endParaRPr lang="en-US" sz="6600" dirty="0">
              <a:latin typeface="Bell MT" panose="02020503060305020303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73CBC-E298-C7CC-6F04-919AAC999D9B}"/>
              </a:ext>
            </a:extLst>
          </p:cNvPr>
          <p:cNvSpPr txBox="1"/>
          <p:nvPr/>
        </p:nvSpPr>
        <p:spPr>
          <a:xfrm>
            <a:off x="4622870" y="3059668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https://rulegreen.github.io/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7F8603-F073-1BAD-F0B0-59F1A4E1D0D2}"/>
              </a:ext>
            </a:extLst>
          </p:cNvPr>
          <p:cNvSpPr txBox="1"/>
          <p:nvPr/>
        </p:nvSpPr>
        <p:spPr>
          <a:xfrm>
            <a:off x="5124691" y="2542990"/>
            <a:ext cx="204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Bell MT" panose="02020503060305020303" pitchFamily="18" charset="77"/>
              </a:rPr>
              <a:t>Hongru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55F8A-4613-BD79-3893-742D5E09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9" y="3948351"/>
            <a:ext cx="2159981" cy="2135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43C7B-1E4B-27DC-E8FD-2A1BBDB51B5D}"/>
              </a:ext>
            </a:extLst>
          </p:cNvPr>
          <p:cNvSpPr txBox="1"/>
          <p:nvPr/>
        </p:nvSpPr>
        <p:spPr>
          <a:xfrm>
            <a:off x="1983700" y="6204299"/>
            <a:ext cx="161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Bell MT" panose="02020503060305020303" pitchFamily="18" charset="77"/>
              </a:rPr>
              <a:t>Survey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Repo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AC43A-AE7B-C68D-2EC4-0B5D1B0763B4}"/>
              </a:ext>
            </a:extLst>
          </p:cNvPr>
          <p:cNvSpPr txBox="1"/>
          <p:nvPr/>
        </p:nvSpPr>
        <p:spPr>
          <a:xfrm>
            <a:off x="5496456" y="6204299"/>
            <a:ext cx="148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Bell MT" panose="02020503060305020303" pitchFamily="18" charset="77"/>
              </a:rPr>
              <a:t>Homepage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1F9E0-AEB3-FDF7-A24E-395BE0F7E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148" y="3948351"/>
            <a:ext cx="2159981" cy="2136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D9FF8D-A1D9-1088-C1AC-66C1E74181ED}"/>
              </a:ext>
            </a:extLst>
          </p:cNvPr>
          <p:cNvSpPr txBox="1"/>
          <p:nvPr/>
        </p:nvSpPr>
        <p:spPr>
          <a:xfrm>
            <a:off x="7783759" y="6204299"/>
            <a:ext cx="2601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Bell MT" panose="02020503060305020303" pitchFamily="18" charset="77"/>
              </a:rPr>
              <a:t>PaperWeekly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Report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874FB-5EE4-B70A-7A44-CBA5166AE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3" y="3955409"/>
            <a:ext cx="2159981" cy="21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3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arrows in a circle&#10;&#10;Description automatically generated">
            <a:extLst>
              <a:ext uri="{FF2B5EF4-FFF2-40B4-BE49-F238E27FC236}">
                <a16:creationId xmlns:a16="http://schemas.microsoft.com/office/drawing/2014/main" id="{3D9B6F50-DEF8-8F97-8B94-88FD92CC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667" y="3265153"/>
            <a:ext cx="624609" cy="624609"/>
          </a:xfrm>
          <a:prstGeom prst="rect">
            <a:avLst/>
          </a:prstGeom>
        </p:spPr>
      </p:pic>
      <p:pic>
        <p:nvPicPr>
          <p:cNvPr id="39" name="Picture 38" descr="A circular arrows in a circle&#10;&#10;Description automatically generated">
            <a:extLst>
              <a:ext uri="{FF2B5EF4-FFF2-40B4-BE49-F238E27FC236}">
                <a16:creationId xmlns:a16="http://schemas.microsoft.com/office/drawing/2014/main" id="{0A01E40C-D913-8B48-F5D4-B8110EE1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27" y="1963726"/>
            <a:ext cx="3459682" cy="34596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D04DD-5010-A072-685D-3F9DEF5EF050}"/>
              </a:ext>
            </a:extLst>
          </p:cNvPr>
          <p:cNvSpPr txBox="1"/>
          <p:nvPr/>
        </p:nvSpPr>
        <p:spPr>
          <a:xfrm>
            <a:off x="3734930" y="3905668"/>
            <a:ext cx="155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Internal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Status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0C204-4ADE-E0C6-D37F-5DF8D577DFEA}"/>
              </a:ext>
            </a:extLst>
          </p:cNvPr>
          <p:cNvSpPr txBox="1"/>
          <p:nvPr/>
        </p:nvSpPr>
        <p:spPr>
          <a:xfrm>
            <a:off x="6919170" y="3864997"/>
            <a:ext cx="126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External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endParaRPr lang="en-HK" altLang="zh-CN" sz="2000" b="1" dirty="0">
              <a:latin typeface="Bell MT" panose="02020503060305020303" pitchFamily="18" charset="77"/>
            </a:endParaRPr>
          </a:p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Sources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5" name="Picture 4" descr="A cartoon of a robot with a computer&#10;&#10;Description automatically generated with low confidence">
            <a:extLst>
              <a:ext uri="{FF2B5EF4-FFF2-40B4-BE49-F238E27FC236}">
                <a16:creationId xmlns:a16="http://schemas.microsoft.com/office/drawing/2014/main" id="{0CAE40A6-D5BA-F60B-9FDB-5E888A19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93" y="2040557"/>
            <a:ext cx="1561267" cy="1561267"/>
          </a:xfrm>
          <a:prstGeom prst="rect">
            <a:avLst/>
          </a:prstGeom>
        </p:spPr>
      </p:pic>
      <p:pic>
        <p:nvPicPr>
          <p:cNvPr id="6" name="Graphic 5" descr="User Crown Male outline">
            <a:extLst>
              <a:ext uri="{FF2B5EF4-FFF2-40B4-BE49-F238E27FC236}">
                <a16:creationId xmlns:a16="http://schemas.microsoft.com/office/drawing/2014/main" id="{349F6EC3-8004-6B6F-7EB7-54B0B6FA0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7382" y="3693567"/>
            <a:ext cx="393700" cy="338554"/>
          </a:xfrm>
          <a:prstGeom prst="rect">
            <a:avLst/>
          </a:prstGeom>
        </p:spPr>
      </p:pic>
      <p:pic>
        <p:nvPicPr>
          <p:cNvPr id="7" name="Graphic 6" descr="Address Book outline">
            <a:extLst>
              <a:ext uri="{FF2B5EF4-FFF2-40B4-BE49-F238E27FC236}">
                <a16:creationId xmlns:a16="http://schemas.microsoft.com/office/drawing/2014/main" id="{5E01E1FF-44B4-4119-28A3-DC97D1255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7382" y="4701826"/>
            <a:ext cx="370309" cy="370309"/>
          </a:xfrm>
          <a:prstGeom prst="rect">
            <a:avLst/>
          </a:prstGeom>
        </p:spPr>
      </p:pic>
      <p:pic>
        <p:nvPicPr>
          <p:cNvPr id="11" name="Graphic 10" descr="Books outline">
            <a:extLst>
              <a:ext uri="{FF2B5EF4-FFF2-40B4-BE49-F238E27FC236}">
                <a16:creationId xmlns:a16="http://schemas.microsoft.com/office/drawing/2014/main" id="{032C8B06-6AEE-9657-A3B1-24AB62814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6249" y="4076225"/>
            <a:ext cx="344063" cy="344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B629D-F174-25E0-851B-0E0945623996}"/>
              </a:ext>
            </a:extLst>
          </p:cNvPr>
          <p:cNvSpPr txBox="1"/>
          <p:nvPr/>
        </p:nvSpPr>
        <p:spPr>
          <a:xfrm>
            <a:off x="8891082" y="3672362"/>
            <a:ext cx="92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Persona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B404D-FB5F-FF60-65A3-AB2770DBDB55}"/>
              </a:ext>
            </a:extLst>
          </p:cNvPr>
          <p:cNvSpPr txBox="1"/>
          <p:nvPr/>
        </p:nvSpPr>
        <p:spPr>
          <a:xfrm>
            <a:off x="8830207" y="4061504"/>
            <a:ext cx="150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Document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092C2-C4AB-4A89-24CD-B42ECA6895A3}"/>
              </a:ext>
            </a:extLst>
          </p:cNvPr>
          <p:cNvSpPr txBox="1"/>
          <p:nvPr/>
        </p:nvSpPr>
        <p:spPr>
          <a:xfrm>
            <a:off x="8844906" y="4717703"/>
            <a:ext cx="101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Memory</a:t>
            </a:r>
          </a:p>
        </p:txBody>
      </p:sp>
      <p:pic>
        <p:nvPicPr>
          <p:cNvPr id="15" name="Picture 2" descr="Emoji - Wikipedia">
            <a:extLst>
              <a:ext uri="{FF2B5EF4-FFF2-40B4-BE49-F238E27FC236}">
                <a16:creationId xmlns:a16="http://schemas.microsoft.com/office/drawing/2014/main" id="{76819F69-8AA5-0B7D-6F8B-ADEFCB1F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317" y="3479211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84760B-D51C-7BCA-056E-DCB828ABBB0B}"/>
              </a:ext>
            </a:extLst>
          </p:cNvPr>
          <p:cNvSpPr txBox="1"/>
          <p:nvPr/>
        </p:nvSpPr>
        <p:spPr>
          <a:xfrm>
            <a:off x="2224019" y="3452604"/>
            <a:ext cx="10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Emotion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CE863-6300-9629-28D7-3D754E4B31EE}"/>
              </a:ext>
            </a:extLst>
          </p:cNvPr>
          <p:cNvSpPr txBox="1"/>
          <p:nvPr/>
        </p:nvSpPr>
        <p:spPr>
          <a:xfrm>
            <a:off x="1898031" y="4455178"/>
            <a:ext cx="155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Bell MT" panose="02020503060305020303" pitchFamily="18" charset="77"/>
              </a:rPr>
              <a:t>Intermediate Reasoning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98ED4BD4-FEA1-55F0-3962-62196492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01" y="4534654"/>
            <a:ext cx="356625" cy="4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0B2706-E340-6BF6-E013-36FCC3F337AB}"/>
              </a:ext>
            </a:extLst>
          </p:cNvPr>
          <p:cNvSpPr txBox="1"/>
          <p:nvPr/>
        </p:nvSpPr>
        <p:spPr>
          <a:xfrm>
            <a:off x="8820948" y="4274885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3023C-839E-B5B3-625F-77B3BADA7C5E}"/>
              </a:ext>
            </a:extLst>
          </p:cNvPr>
          <p:cNvSpPr txBox="1"/>
          <p:nvPr/>
        </p:nvSpPr>
        <p:spPr>
          <a:xfrm>
            <a:off x="2358155" y="4116624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D4020-E569-CE36-4FA3-88156D1F6CEE}"/>
              </a:ext>
            </a:extLst>
          </p:cNvPr>
          <p:cNvSpPr txBox="1"/>
          <p:nvPr/>
        </p:nvSpPr>
        <p:spPr>
          <a:xfrm>
            <a:off x="4840206" y="4867555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6A3394-A8C5-330C-C21D-4EFFD09060E0}"/>
              </a:ext>
            </a:extLst>
          </p:cNvPr>
          <p:cNvCxnSpPr>
            <a:cxnSpLocks/>
          </p:cNvCxnSpPr>
          <p:nvPr/>
        </p:nvCxnSpPr>
        <p:spPr>
          <a:xfrm flipH="1">
            <a:off x="5093875" y="4272057"/>
            <a:ext cx="401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7DC8BC5C-B075-3B41-CD14-8655DCCB1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3456" y="4076225"/>
            <a:ext cx="356625" cy="356625"/>
          </a:xfrm>
          <a:prstGeom prst="rect">
            <a:avLst/>
          </a:prstGeom>
        </p:spPr>
      </p:pic>
      <p:pic>
        <p:nvPicPr>
          <p:cNvPr id="24" name="Picture 4" descr="Dialogue Flaticons Lineal Color icon">
            <a:extLst>
              <a:ext uri="{FF2B5EF4-FFF2-40B4-BE49-F238E27FC236}">
                <a16:creationId xmlns:a16="http://schemas.microsoft.com/office/drawing/2014/main" id="{108FEF5B-B527-EE7F-843E-EBD84E6A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10" y="3864997"/>
            <a:ext cx="854435" cy="85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E469F67F-A865-94DA-6CDA-EECC1C7C40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2887" y="4021169"/>
            <a:ext cx="356625" cy="35662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AE5746-7201-FC2F-286D-605183CF6FA3}"/>
              </a:ext>
            </a:extLst>
          </p:cNvPr>
          <p:cNvCxnSpPr>
            <a:cxnSpLocks/>
          </p:cNvCxnSpPr>
          <p:nvPr/>
        </p:nvCxnSpPr>
        <p:spPr>
          <a:xfrm>
            <a:off x="6521858" y="4272057"/>
            <a:ext cx="397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6899B9-C572-3EEC-16D4-E89C34C8B22C}"/>
              </a:ext>
            </a:extLst>
          </p:cNvPr>
          <p:cNvCxnSpPr>
            <a:cxnSpLocks/>
          </p:cNvCxnSpPr>
          <p:nvPr/>
        </p:nvCxnSpPr>
        <p:spPr>
          <a:xfrm flipV="1">
            <a:off x="4592284" y="2931189"/>
            <a:ext cx="624609" cy="765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C58329-287B-C44D-5737-6F1A7671C11B}"/>
              </a:ext>
            </a:extLst>
          </p:cNvPr>
          <p:cNvCxnSpPr>
            <a:cxnSpLocks/>
          </p:cNvCxnSpPr>
          <p:nvPr/>
        </p:nvCxnSpPr>
        <p:spPr>
          <a:xfrm flipH="1" flipV="1">
            <a:off x="6861760" y="2821190"/>
            <a:ext cx="649632" cy="76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4991A5-3AEC-02C5-E33F-0FA0BA3C4834}"/>
              </a:ext>
            </a:extLst>
          </p:cNvPr>
          <p:cNvCxnSpPr>
            <a:cxnSpLocks/>
          </p:cNvCxnSpPr>
          <p:nvPr/>
        </p:nvCxnSpPr>
        <p:spPr>
          <a:xfrm>
            <a:off x="6747923" y="2931618"/>
            <a:ext cx="624609" cy="742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E20A6-2DA9-73DC-2988-6ECA1E8A04C9}"/>
              </a:ext>
            </a:extLst>
          </p:cNvPr>
          <p:cNvCxnSpPr>
            <a:cxnSpLocks/>
          </p:cNvCxnSpPr>
          <p:nvPr/>
        </p:nvCxnSpPr>
        <p:spPr>
          <a:xfrm flipV="1">
            <a:off x="5813950" y="3401727"/>
            <a:ext cx="0" cy="430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FB93F0-6D6E-6947-D6B1-2F55532251BF}"/>
              </a:ext>
            </a:extLst>
          </p:cNvPr>
          <p:cNvCxnSpPr>
            <a:cxnSpLocks/>
          </p:cNvCxnSpPr>
          <p:nvPr/>
        </p:nvCxnSpPr>
        <p:spPr>
          <a:xfrm>
            <a:off x="6012901" y="3401727"/>
            <a:ext cx="2" cy="4308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C754F0-8AA4-9811-24B2-40A66C1E9E5A}"/>
              </a:ext>
            </a:extLst>
          </p:cNvPr>
          <p:cNvSpPr txBox="1"/>
          <p:nvPr/>
        </p:nvSpPr>
        <p:spPr>
          <a:xfrm>
            <a:off x="6083837" y="3410426"/>
            <a:ext cx="7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39A6CE-DDF1-DC85-AB32-1C2DE87D2187}"/>
              </a:ext>
            </a:extLst>
          </p:cNvPr>
          <p:cNvSpPr txBox="1"/>
          <p:nvPr/>
        </p:nvSpPr>
        <p:spPr>
          <a:xfrm>
            <a:off x="7134765" y="2862800"/>
            <a:ext cx="12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C9F37-9A9B-F0AB-E73B-2DA4C0FF89AD}"/>
              </a:ext>
            </a:extLst>
          </p:cNvPr>
          <p:cNvSpPr txBox="1"/>
          <p:nvPr/>
        </p:nvSpPr>
        <p:spPr>
          <a:xfrm>
            <a:off x="4685591" y="1423441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LLM-based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2" descr="Database Basic Miscellany Lineal icon">
            <a:extLst>
              <a:ext uri="{FF2B5EF4-FFF2-40B4-BE49-F238E27FC236}">
                <a16:creationId xmlns:a16="http://schemas.microsoft.com/office/drawing/2014/main" id="{C8EEE5E8-C980-0FBE-CD98-FFC1E7D8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36" y="3327318"/>
            <a:ext cx="263114" cy="26311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3BFFFED-BFD1-2846-0D8F-D3624ABAC385}"/>
              </a:ext>
            </a:extLst>
          </p:cNvPr>
          <p:cNvSpPr txBox="1"/>
          <p:nvPr/>
        </p:nvSpPr>
        <p:spPr>
          <a:xfrm>
            <a:off x="8844906" y="3283418"/>
            <a:ext cx="104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Database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37" name="Picture 4" descr="Psychology Special Lineal color icon">
            <a:extLst>
              <a:ext uri="{FF2B5EF4-FFF2-40B4-BE49-F238E27FC236}">
                <a16:creationId xmlns:a16="http://schemas.microsoft.com/office/drawing/2014/main" id="{D76CBD73-2575-0B53-49C0-ADEF2D56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89" y="3869265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2068A0-EB0C-661C-6AD7-27ADC0BD0F12}"/>
              </a:ext>
            </a:extLst>
          </p:cNvPr>
          <p:cNvSpPr txBox="1"/>
          <p:nvPr/>
        </p:nvSpPr>
        <p:spPr>
          <a:xfrm>
            <a:off x="2088171" y="3842658"/>
            <a:ext cx="1212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Psychology 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8" name="Picture 7" descr="A circular arrows in a circle&#10;&#10;Description automatically generated">
            <a:extLst>
              <a:ext uri="{FF2B5EF4-FFF2-40B4-BE49-F238E27FC236}">
                <a16:creationId xmlns:a16="http://schemas.microsoft.com/office/drawing/2014/main" id="{64AA5028-B4C0-5BF3-59C9-CE5C43220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740" y="3302719"/>
            <a:ext cx="624609" cy="62460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FD45A5-36FF-0C67-5725-B8C06F08A9B3}"/>
              </a:ext>
            </a:extLst>
          </p:cNvPr>
          <p:cNvSpPr txBox="1"/>
          <p:nvPr/>
        </p:nvSpPr>
        <p:spPr>
          <a:xfrm>
            <a:off x="93700" y="72304"/>
            <a:ext cx="7868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LLM-based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Dialogue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System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A7DD557-D6DC-C422-5AFA-7761B88C27A3}"/>
              </a:ext>
            </a:extLst>
          </p:cNvPr>
          <p:cNvSpPr txBox="1"/>
          <p:nvPr/>
        </p:nvSpPr>
        <p:spPr>
          <a:xfrm>
            <a:off x="521408" y="2106612"/>
            <a:ext cx="422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Cue-</a:t>
            </a:r>
            <a:r>
              <a:rPr lang="en-HK" b="1" i="0" dirty="0" err="1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CoT</a:t>
            </a:r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: Chain-of-thought Prompting for Responding to In-depth Dialogue Questions with LLMs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(Internal)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8AD6C3-C1D1-F797-1D7F-8A466A452FD1}"/>
              </a:ext>
            </a:extLst>
          </p:cNvPr>
          <p:cNvSpPr txBox="1"/>
          <p:nvPr/>
        </p:nvSpPr>
        <p:spPr>
          <a:xfrm>
            <a:off x="7644209" y="1749858"/>
            <a:ext cx="422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Large Language Models as Source Planner for Personalized Knowledge-grounded Dialogue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(External)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BF54C-22FC-C55E-EFEA-428C36CFF7DC}"/>
              </a:ext>
            </a:extLst>
          </p:cNvPr>
          <p:cNvSpPr txBox="1"/>
          <p:nvPr/>
        </p:nvSpPr>
        <p:spPr>
          <a:xfrm>
            <a:off x="6778160" y="5429887"/>
            <a:ext cx="508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TPE: Towards Better Compositional Reasoning over Conceptual Tools with Multi-persona Collaboration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(Internal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with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External)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</p:txBody>
      </p:sp>
      <p:pic>
        <p:nvPicPr>
          <p:cNvPr id="9" name="Picture 8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6EC5F6FC-FD3D-D88B-B3F3-6FBD0BFB50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FADB60C-F21E-890F-59AC-5BDD74355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3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1FD45A5-36FF-0C67-5725-B8C06F08A9B3}"/>
              </a:ext>
            </a:extLst>
          </p:cNvPr>
          <p:cNvSpPr txBox="1"/>
          <p:nvPr/>
        </p:nvSpPr>
        <p:spPr>
          <a:xfrm>
            <a:off x="85774" y="231806"/>
            <a:ext cx="7868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>
                <a:latin typeface="Bell MT" panose="02020503060305020303" pitchFamily="18" charset="77"/>
              </a:rPr>
              <a:t>What’s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LLM-based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Dialogue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System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B0C747-4C70-7F9F-4BFA-25B8143CC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26" y="1671359"/>
            <a:ext cx="6483726" cy="3299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049986-57F1-6FC4-559B-250C82C22750}"/>
              </a:ext>
            </a:extLst>
          </p:cNvPr>
          <p:cNvSpPr txBox="1"/>
          <p:nvPr/>
        </p:nvSpPr>
        <p:spPr>
          <a:xfrm>
            <a:off x="1202635" y="1573902"/>
            <a:ext cx="39259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Internal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Reasoning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latin typeface="Bell MT" panose="02020503060305020303" pitchFamily="18" charset="77"/>
              </a:rPr>
              <a:t>Prompting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engineering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Linguistic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cues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Emotion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Psychology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……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Intermediate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reasoning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……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solidFill>
                <a:schemeClr val="bg2"/>
              </a:solidFill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352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1FD45A5-36FF-0C67-5725-B8C06F08A9B3}"/>
              </a:ext>
            </a:extLst>
          </p:cNvPr>
          <p:cNvSpPr txBox="1"/>
          <p:nvPr/>
        </p:nvSpPr>
        <p:spPr>
          <a:xfrm>
            <a:off x="85774" y="231806"/>
            <a:ext cx="7868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>
                <a:latin typeface="Bell MT" panose="02020503060305020303" pitchFamily="18" charset="77"/>
              </a:rPr>
              <a:t>What’s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LLM-based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Dialogue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System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A5FD7-8C81-28E0-ACC2-294947E24CDF}"/>
              </a:ext>
            </a:extLst>
          </p:cNvPr>
          <p:cNvSpPr txBox="1"/>
          <p:nvPr/>
        </p:nvSpPr>
        <p:spPr>
          <a:xfrm>
            <a:off x="1192696" y="1484450"/>
            <a:ext cx="40849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Internal</a:t>
            </a:r>
            <a:r>
              <a:rPr lang="zh-CN" altLang="en-US" dirty="0">
                <a:solidFill>
                  <a:schemeClr val="accent3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Reasoning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Bell MT" panose="02020503060305020303" pitchFamily="18" charset="77"/>
              </a:rPr>
              <a:t>Prompting</a:t>
            </a:r>
            <a:r>
              <a:rPr lang="zh-CN" altLang="en-US" dirty="0">
                <a:solidFill>
                  <a:schemeClr val="accent3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engineering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Linguistic</a:t>
            </a:r>
            <a:r>
              <a:rPr lang="zh-CN" altLang="en-US" dirty="0">
                <a:solidFill>
                  <a:schemeClr val="accent3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cues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Emotion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Psychology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……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Intermediate</a:t>
            </a:r>
            <a:r>
              <a:rPr lang="zh-CN" altLang="en-US" dirty="0">
                <a:solidFill>
                  <a:schemeClr val="accent3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reasoning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……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External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Acting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Planning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the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actions/interactions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Generate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tokens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---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most</a:t>
            </a:r>
            <a:r>
              <a:rPr lang="zh-CN" altLang="en-US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fine-grained</a:t>
            </a:r>
            <a:r>
              <a:rPr lang="zh-CN" altLang="en-US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action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solidFill>
                <a:schemeClr val="bg2"/>
              </a:solidFill>
              <a:latin typeface="Bell MT" panose="02020503060305020303" pitchFamily="18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9B33D-BD58-BEB4-55B6-F82CA14A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56" y="1791609"/>
            <a:ext cx="6365587" cy="32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4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1FD45A5-36FF-0C67-5725-B8C06F08A9B3}"/>
              </a:ext>
            </a:extLst>
          </p:cNvPr>
          <p:cNvSpPr txBox="1"/>
          <p:nvPr/>
        </p:nvSpPr>
        <p:spPr>
          <a:xfrm>
            <a:off x="85774" y="231806"/>
            <a:ext cx="7868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>
                <a:latin typeface="Bell MT" panose="02020503060305020303" pitchFamily="18" charset="77"/>
              </a:rPr>
              <a:t>What’s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LLM-based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Dialogue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System</a:t>
            </a:r>
            <a:r>
              <a:rPr lang="zh-CN" altLang="en-US" sz="3200" b="1">
                <a:latin typeface="Bell MT" panose="02020503060305020303" pitchFamily="18" charset="77"/>
              </a:rPr>
              <a:t> </a:t>
            </a:r>
            <a:r>
              <a:rPr lang="en-US" altLang="zh-CN" sz="3200" b="1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174EB-AACD-4A5C-2D01-D9A545514E73}"/>
              </a:ext>
            </a:extLst>
          </p:cNvPr>
          <p:cNvSpPr txBox="1"/>
          <p:nvPr/>
        </p:nvSpPr>
        <p:spPr>
          <a:xfrm>
            <a:off x="1090793" y="1108447"/>
            <a:ext cx="41806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Internal</a:t>
            </a:r>
            <a:r>
              <a:rPr lang="zh-CN" altLang="en-US" dirty="0">
                <a:solidFill>
                  <a:schemeClr val="accent3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Reasoning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accent3"/>
                </a:solidFill>
                <a:latin typeface="Bell MT" panose="02020503060305020303" pitchFamily="18" charset="77"/>
              </a:rPr>
              <a:t>Prompting</a:t>
            </a:r>
            <a:r>
              <a:rPr lang="zh-CN" altLang="en-US" dirty="0">
                <a:solidFill>
                  <a:schemeClr val="accent3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engineering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Linguistic</a:t>
            </a:r>
            <a:r>
              <a:rPr lang="zh-CN" altLang="en-US" dirty="0">
                <a:solidFill>
                  <a:schemeClr val="accent3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cues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Emotion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Psychology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……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Intermediate</a:t>
            </a:r>
            <a:r>
              <a:rPr lang="zh-CN" altLang="en-US" dirty="0">
                <a:solidFill>
                  <a:schemeClr val="accent3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reasoning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accent3"/>
                </a:solidFill>
                <a:latin typeface="Bell MT" panose="02020503060305020303" pitchFamily="18" charset="77"/>
              </a:rPr>
              <a:t>……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External</a:t>
            </a:r>
            <a:r>
              <a:rPr lang="zh-CN" altLang="en-US" dirty="0">
                <a:solidFill>
                  <a:schemeClr val="bg2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Acting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Planning</a:t>
            </a:r>
            <a:r>
              <a:rPr lang="zh-CN" altLang="en-US" dirty="0">
                <a:solidFill>
                  <a:schemeClr val="bg2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the</a:t>
            </a:r>
            <a:r>
              <a:rPr lang="zh-CN" altLang="en-US" dirty="0">
                <a:solidFill>
                  <a:schemeClr val="bg2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actions/interactions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Generate</a:t>
            </a:r>
            <a:r>
              <a:rPr lang="zh-CN" altLang="en-US" dirty="0">
                <a:solidFill>
                  <a:schemeClr val="bg2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tokens</a:t>
            </a:r>
            <a:r>
              <a:rPr lang="zh-CN" altLang="en-US" dirty="0">
                <a:solidFill>
                  <a:schemeClr val="bg2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---</a:t>
            </a:r>
            <a:r>
              <a:rPr lang="zh-CN" altLang="en-US" dirty="0">
                <a:solidFill>
                  <a:schemeClr val="bg2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most</a:t>
            </a:r>
            <a:r>
              <a:rPr lang="zh-CN" altLang="en-US" dirty="0">
                <a:solidFill>
                  <a:schemeClr val="bg2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fine-grained</a:t>
            </a:r>
            <a:r>
              <a:rPr lang="zh-CN" altLang="en-US" dirty="0">
                <a:solidFill>
                  <a:schemeClr val="bg2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action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chemeClr val="bg2"/>
                </a:solidFill>
                <a:latin typeface="Bell MT" panose="02020503060305020303" pitchFamily="18" charset="77"/>
              </a:rPr>
              <a:t>……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Reasoning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+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Acting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TPE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multi-persona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collaboration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framework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sz="1600" dirty="0">
                <a:latin typeface="Bell MT" panose="02020503060305020303" pitchFamily="18" charset="77"/>
              </a:rPr>
              <a:t>Thinker</a:t>
            </a:r>
            <a:r>
              <a:rPr lang="zh-CN" altLang="en-US" sz="1600" dirty="0">
                <a:latin typeface="Bell MT" panose="02020503060305020303" pitchFamily="18" charset="77"/>
              </a:rPr>
              <a:t> </a:t>
            </a:r>
            <a:r>
              <a:rPr lang="en-US" altLang="zh-CN" sz="1600" dirty="0">
                <a:latin typeface="Bell MT" panose="02020503060305020303" pitchFamily="18" charset="77"/>
              </a:rPr>
              <a:t>(Reasoning)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sz="1600" dirty="0">
                <a:latin typeface="Bell MT" panose="02020503060305020303" pitchFamily="18" charset="77"/>
              </a:rPr>
              <a:t>Planner</a:t>
            </a:r>
            <a:r>
              <a:rPr lang="zh-CN" altLang="en-US" sz="1600" dirty="0">
                <a:latin typeface="Bell MT" panose="02020503060305020303" pitchFamily="18" charset="77"/>
              </a:rPr>
              <a:t> </a:t>
            </a:r>
            <a:r>
              <a:rPr lang="en-US" altLang="zh-CN" sz="1600" dirty="0">
                <a:latin typeface="Bell MT" panose="02020503060305020303" pitchFamily="18" charset="77"/>
              </a:rPr>
              <a:t>(Planning)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sz="1600" dirty="0">
                <a:latin typeface="Bell MT" panose="02020503060305020303" pitchFamily="18" charset="77"/>
              </a:rPr>
              <a:t>Executor</a:t>
            </a:r>
            <a:r>
              <a:rPr lang="zh-CN" altLang="en-US" sz="1600" dirty="0">
                <a:latin typeface="Bell MT" panose="02020503060305020303" pitchFamily="18" charset="77"/>
              </a:rPr>
              <a:t> </a:t>
            </a:r>
            <a:r>
              <a:rPr lang="en-US" altLang="zh-CN" sz="1600" dirty="0">
                <a:latin typeface="Bell MT" panose="02020503060305020303" pitchFamily="18" charset="77"/>
              </a:rPr>
              <a:t>(Acting)</a:t>
            </a:r>
            <a:endParaRPr lang="en-US" sz="1600" dirty="0">
              <a:latin typeface="Bell MT" panose="0202050306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B3172-687A-5230-DF8D-BD54FA363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22" y="1819844"/>
            <a:ext cx="6920547" cy="33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arrows in a circle&#10;&#10;Description automatically generated">
            <a:extLst>
              <a:ext uri="{FF2B5EF4-FFF2-40B4-BE49-F238E27FC236}">
                <a16:creationId xmlns:a16="http://schemas.microsoft.com/office/drawing/2014/main" id="{3D9B6F50-DEF8-8F97-8B94-88FD92CC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667" y="3265153"/>
            <a:ext cx="624609" cy="624609"/>
          </a:xfrm>
          <a:prstGeom prst="rect">
            <a:avLst/>
          </a:prstGeom>
        </p:spPr>
      </p:pic>
      <p:pic>
        <p:nvPicPr>
          <p:cNvPr id="39" name="Picture 38" descr="A circular arrows in a circle&#10;&#10;Description automatically generated">
            <a:extLst>
              <a:ext uri="{FF2B5EF4-FFF2-40B4-BE49-F238E27FC236}">
                <a16:creationId xmlns:a16="http://schemas.microsoft.com/office/drawing/2014/main" id="{0A01E40C-D913-8B48-F5D4-B8110EE1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27" y="1963726"/>
            <a:ext cx="3459682" cy="34596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D04DD-5010-A072-685D-3F9DEF5EF050}"/>
              </a:ext>
            </a:extLst>
          </p:cNvPr>
          <p:cNvSpPr txBox="1"/>
          <p:nvPr/>
        </p:nvSpPr>
        <p:spPr>
          <a:xfrm>
            <a:off x="3734930" y="3905668"/>
            <a:ext cx="155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Internal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Status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0C204-4ADE-E0C6-D37F-5DF8D577DFEA}"/>
              </a:ext>
            </a:extLst>
          </p:cNvPr>
          <p:cNvSpPr txBox="1"/>
          <p:nvPr/>
        </p:nvSpPr>
        <p:spPr>
          <a:xfrm>
            <a:off x="6919170" y="3864997"/>
            <a:ext cx="126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External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endParaRPr lang="en-HK" altLang="zh-CN" sz="2000" b="1" dirty="0">
              <a:latin typeface="Bell MT" panose="02020503060305020303" pitchFamily="18" charset="77"/>
            </a:endParaRPr>
          </a:p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Sources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5" name="Picture 4" descr="A cartoon of a robot with a computer&#10;&#10;Description automatically generated with low confidence">
            <a:extLst>
              <a:ext uri="{FF2B5EF4-FFF2-40B4-BE49-F238E27FC236}">
                <a16:creationId xmlns:a16="http://schemas.microsoft.com/office/drawing/2014/main" id="{0CAE40A6-D5BA-F60B-9FDB-5E888A19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93" y="2040557"/>
            <a:ext cx="1561267" cy="1561267"/>
          </a:xfrm>
          <a:prstGeom prst="rect">
            <a:avLst/>
          </a:prstGeom>
        </p:spPr>
      </p:pic>
      <p:pic>
        <p:nvPicPr>
          <p:cNvPr id="6" name="Graphic 5" descr="User Crown Male outline">
            <a:extLst>
              <a:ext uri="{FF2B5EF4-FFF2-40B4-BE49-F238E27FC236}">
                <a16:creationId xmlns:a16="http://schemas.microsoft.com/office/drawing/2014/main" id="{349F6EC3-8004-6B6F-7EB7-54B0B6FA0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7382" y="3693567"/>
            <a:ext cx="393700" cy="338554"/>
          </a:xfrm>
          <a:prstGeom prst="rect">
            <a:avLst/>
          </a:prstGeom>
        </p:spPr>
      </p:pic>
      <p:pic>
        <p:nvPicPr>
          <p:cNvPr id="7" name="Graphic 6" descr="Address Book outline">
            <a:extLst>
              <a:ext uri="{FF2B5EF4-FFF2-40B4-BE49-F238E27FC236}">
                <a16:creationId xmlns:a16="http://schemas.microsoft.com/office/drawing/2014/main" id="{5E01E1FF-44B4-4119-28A3-DC97D1255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7382" y="4701826"/>
            <a:ext cx="370309" cy="370309"/>
          </a:xfrm>
          <a:prstGeom prst="rect">
            <a:avLst/>
          </a:prstGeom>
        </p:spPr>
      </p:pic>
      <p:pic>
        <p:nvPicPr>
          <p:cNvPr id="11" name="Graphic 10" descr="Books outline">
            <a:extLst>
              <a:ext uri="{FF2B5EF4-FFF2-40B4-BE49-F238E27FC236}">
                <a16:creationId xmlns:a16="http://schemas.microsoft.com/office/drawing/2014/main" id="{032C8B06-6AEE-9657-A3B1-24AB62814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6249" y="4076225"/>
            <a:ext cx="344063" cy="344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B629D-F174-25E0-851B-0E0945623996}"/>
              </a:ext>
            </a:extLst>
          </p:cNvPr>
          <p:cNvSpPr txBox="1"/>
          <p:nvPr/>
        </p:nvSpPr>
        <p:spPr>
          <a:xfrm>
            <a:off x="8891082" y="3672362"/>
            <a:ext cx="92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Persona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B404D-FB5F-FF60-65A3-AB2770DBDB55}"/>
              </a:ext>
            </a:extLst>
          </p:cNvPr>
          <p:cNvSpPr txBox="1"/>
          <p:nvPr/>
        </p:nvSpPr>
        <p:spPr>
          <a:xfrm>
            <a:off x="8830207" y="4061504"/>
            <a:ext cx="150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Document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092C2-C4AB-4A89-24CD-B42ECA6895A3}"/>
              </a:ext>
            </a:extLst>
          </p:cNvPr>
          <p:cNvSpPr txBox="1"/>
          <p:nvPr/>
        </p:nvSpPr>
        <p:spPr>
          <a:xfrm>
            <a:off x="8844906" y="4717703"/>
            <a:ext cx="101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Memory</a:t>
            </a:r>
          </a:p>
        </p:txBody>
      </p:sp>
      <p:pic>
        <p:nvPicPr>
          <p:cNvPr id="15" name="Picture 2" descr="Emoji - Wikipedia">
            <a:extLst>
              <a:ext uri="{FF2B5EF4-FFF2-40B4-BE49-F238E27FC236}">
                <a16:creationId xmlns:a16="http://schemas.microsoft.com/office/drawing/2014/main" id="{76819F69-8AA5-0B7D-6F8B-ADEFCB1F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317" y="3479211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84760B-D51C-7BCA-056E-DCB828ABBB0B}"/>
              </a:ext>
            </a:extLst>
          </p:cNvPr>
          <p:cNvSpPr txBox="1"/>
          <p:nvPr/>
        </p:nvSpPr>
        <p:spPr>
          <a:xfrm>
            <a:off x="2224019" y="3452604"/>
            <a:ext cx="10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Emotion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CE863-6300-9629-28D7-3D754E4B31EE}"/>
              </a:ext>
            </a:extLst>
          </p:cNvPr>
          <p:cNvSpPr txBox="1"/>
          <p:nvPr/>
        </p:nvSpPr>
        <p:spPr>
          <a:xfrm>
            <a:off x="1898031" y="4455178"/>
            <a:ext cx="155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Bell MT" panose="02020503060305020303" pitchFamily="18" charset="77"/>
              </a:rPr>
              <a:t>Intermediate Reasoning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98ED4BD4-FEA1-55F0-3962-62196492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01" y="4534654"/>
            <a:ext cx="356625" cy="4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0B2706-E340-6BF6-E013-36FCC3F337AB}"/>
              </a:ext>
            </a:extLst>
          </p:cNvPr>
          <p:cNvSpPr txBox="1"/>
          <p:nvPr/>
        </p:nvSpPr>
        <p:spPr>
          <a:xfrm>
            <a:off x="8820948" y="4274885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3023C-839E-B5B3-625F-77B3BADA7C5E}"/>
              </a:ext>
            </a:extLst>
          </p:cNvPr>
          <p:cNvSpPr txBox="1"/>
          <p:nvPr/>
        </p:nvSpPr>
        <p:spPr>
          <a:xfrm>
            <a:off x="2358155" y="4116624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D4020-E569-CE36-4FA3-88156D1F6CEE}"/>
              </a:ext>
            </a:extLst>
          </p:cNvPr>
          <p:cNvSpPr txBox="1"/>
          <p:nvPr/>
        </p:nvSpPr>
        <p:spPr>
          <a:xfrm>
            <a:off x="4840206" y="4867555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6A3394-A8C5-330C-C21D-4EFFD09060E0}"/>
              </a:ext>
            </a:extLst>
          </p:cNvPr>
          <p:cNvCxnSpPr>
            <a:cxnSpLocks/>
          </p:cNvCxnSpPr>
          <p:nvPr/>
        </p:nvCxnSpPr>
        <p:spPr>
          <a:xfrm flipH="1">
            <a:off x="5093875" y="4272057"/>
            <a:ext cx="401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7DC8BC5C-B075-3B41-CD14-8655DCCB1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3456" y="4076225"/>
            <a:ext cx="356625" cy="356625"/>
          </a:xfrm>
          <a:prstGeom prst="rect">
            <a:avLst/>
          </a:prstGeom>
        </p:spPr>
      </p:pic>
      <p:pic>
        <p:nvPicPr>
          <p:cNvPr id="24" name="Picture 4" descr="Dialogue Flaticons Lineal Color icon">
            <a:extLst>
              <a:ext uri="{FF2B5EF4-FFF2-40B4-BE49-F238E27FC236}">
                <a16:creationId xmlns:a16="http://schemas.microsoft.com/office/drawing/2014/main" id="{108FEF5B-B527-EE7F-843E-EBD84E6A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10" y="3864997"/>
            <a:ext cx="854435" cy="85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E469F67F-A865-94DA-6CDA-EECC1C7C40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2887" y="4021169"/>
            <a:ext cx="356625" cy="35662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AE5746-7201-FC2F-286D-605183CF6FA3}"/>
              </a:ext>
            </a:extLst>
          </p:cNvPr>
          <p:cNvCxnSpPr>
            <a:cxnSpLocks/>
          </p:cNvCxnSpPr>
          <p:nvPr/>
        </p:nvCxnSpPr>
        <p:spPr>
          <a:xfrm>
            <a:off x="6521858" y="4272057"/>
            <a:ext cx="397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6899B9-C572-3EEC-16D4-E89C34C8B22C}"/>
              </a:ext>
            </a:extLst>
          </p:cNvPr>
          <p:cNvCxnSpPr>
            <a:cxnSpLocks/>
          </p:cNvCxnSpPr>
          <p:nvPr/>
        </p:nvCxnSpPr>
        <p:spPr>
          <a:xfrm flipV="1">
            <a:off x="4592284" y="2931189"/>
            <a:ext cx="624609" cy="765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C58329-287B-C44D-5737-6F1A7671C11B}"/>
              </a:ext>
            </a:extLst>
          </p:cNvPr>
          <p:cNvCxnSpPr>
            <a:cxnSpLocks/>
          </p:cNvCxnSpPr>
          <p:nvPr/>
        </p:nvCxnSpPr>
        <p:spPr>
          <a:xfrm flipH="1" flipV="1">
            <a:off x="6861760" y="2821190"/>
            <a:ext cx="649632" cy="76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4991A5-3AEC-02C5-E33F-0FA0BA3C4834}"/>
              </a:ext>
            </a:extLst>
          </p:cNvPr>
          <p:cNvCxnSpPr>
            <a:cxnSpLocks/>
          </p:cNvCxnSpPr>
          <p:nvPr/>
        </p:nvCxnSpPr>
        <p:spPr>
          <a:xfrm>
            <a:off x="6747923" y="2931618"/>
            <a:ext cx="624609" cy="742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E20A6-2DA9-73DC-2988-6ECA1E8A04C9}"/>
              </a:ext>
            </a:extLst>
          </p:cNvPr>
          <p:cNvCxnSpPr>
            <a:cxnSpLocks/>
          </p:cNvCxnSpPr>
          <p:nvPr/>
        </p:nvCxnSpPr>
        <p:spPr>
          <a:xfrm flipV="1">
            <a:off x="5813950" y="3401727"/>
            <a:ext cx="0" cy="430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FB93F0-6D6E-6947-D6B1-2F55532251BF}"/>
              </a:ext>
            </a:extLst>
          </p:cNvPr>
          <p:cNvCxnSpPr>
            <a:cxnSpLocks/>
          </p:cNvCxnSpPr>
          <p:nvPr/>
        </p:nvCxnSpPr>
        <p:spPr>
          <a:xfrm>
            <a:off x="6012901" y="3401727"/>
            <a:ext cx="2" cy="4308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C754F0-8AA4-9811-24B2-40A66C1E9E5A}"/>
              </a:ext>
            </a:extLst>
          </p:cNvPr>
          <p:cNvSpPr txBox="1"/>
          <p:nvPr/>
        </p:nvSpPr>
        <p:spPr>
          <a:xfrm>
            <a:off x="6083837" y="3410426"/>
            <a:ext cx="7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39A6CE-DDF1-DC85-AB32-1C2DE87D2187}"/>
              </a:ext>
            </a:extLst>
          </p:cNvPr>
          <p:cNvSpPr txBox="1"/>
          <p:nvPr/>
        </p:nvSpPr>
        <p:spPr>
          <a:xfrm>
            <a:off x="7134765" y="2862800"/>
            <a:ext cx="12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C9F37-9A9B-F0AB-E73B-2DA4C0FF89AD}"/>
              </a:ext>
            </a:extLst>
          </p:cNvPr>
          <p:cNvSpPr txBox="1"/>
          <p:nvPr/>
        </p:nvSpPr>
        <p:spPr>
          <a:xfrm>
            <a:off x="4685591" y="1423441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LLM-based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2" descr="Database Basic Miscellany Lineal icon">
            <a:extLst>
              <a:ext uri="{FF2B5EF4-FFF2-40B4-BE49-F238E27FC236}">
                <a16:creationId xmlns:a16="http://schemas.microsoft.com/office/drawing/2014/main" id="{C8EEE5E8-C980-0FBE-CD98-FFC1E7D8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36" y="3327318"/>
            <a:ext cx="263114" cy="26311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3BFFFED-BFD1-2846-0D8F-D3624ABAC385}"/>
              </a:ext>
            </a:extLst>
          </p:cNvPr>
          <p:cNvSpPr txBox="1"/>
          <p:nvPr/>
        </p:nvSpPr>
        <p:spPr>
          <a:xfrm>
            <a:off x="8844906" y="3283418"/>
            <a:ext cx="104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Database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37" name="Picture 4" descr="Psychology Special Lineal color icon">
            <a:extLst>
              <a:ext uri="{FF2B5EF4-FFF2-40B4-BE49-F238E27FC236}">
                <a16:creationId xmlns:a16="http://schemas.microsoft.com/office/drawing/2014/main" id="{D76CBD73-2575-0B53-49C0-ADEF2D56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89" y="3869265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2068A0-EB0C-661C-6AD7-27ADC0BD0F12}"/>
              </a:ext>
            </a:extLst>
          </p:cNvPr>
          <p:cNvSpPr txBox="1"/>
          <p:nvPr/>
        </p:nvSpPr>
        <p:spPr>
          <a:xfrm>
            <a:off x="2088171" y="3842658"/>
            <a:ext cx="1212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Psychology 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8" name="Picture 7" descr="A circular arrows in a circle&#10;&#10;Description automatically generated">
            <a:extLst>
              <a:ext uri="{FF2B5EF4-FFF2-40B4-BE49-F238E27FC236}">
                <a16:creationId xmlns:a16="http://schemas.microsoft.com/office/drawing/2014/main" id="{64AA5028-B4C0-5BF3-59C9-CE5C43220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740" y="3302719"/>
            <a:ext cx="624609" cy="62460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FD45A5-36FF-0C67-5725-B8C06F08A9B3}"/>
              </a:ext>
            </a:extLst>
          </p:cNvPr>
          <p:cNvSpPr txBox="1"/>
          <p:nvPr/>
        </p:nvSpPr>
        <p:spPr>
          <a:xfrm>
            <a:off x="93700" y="72304"/>
            <a:ext cx="7868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LLM-based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Dialogue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System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A7DD557-D6DC-C422-5AFA-7761B88C27A3}"/>
              </a:ext>
            </a:extLst>
          </p:cNvPr>
          <p:cNvSpPr txBox="1"/>
          <p:nvPr/>
        </p:nvSpPr>
        <p:spPr>
          <a:xfrm>
            <a:off x="521408" y="2106612"/>
            <a:ext cx="422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effectLst/>
                <a:latin typeface="Bell MT" panose="02020503060305020303" pitchFamily="18" charset="77"/>
              </a:rPr>
              <a:t>Cue-</a:t>
            </a:r>
            <a:r>
              <a:rPr lang="en-HK" b="1" i="0" dirty="0" err="1">
                <a:effectLst/>
                <a:latin typeface="Bell MT" panose="02020503060305020303" pitchFamily="18" charset="77"/>
              </a:rPr>
              <a:t>CoT</a:t>
            </a:r>
            <a:r>
              <a:rPr lang="en-HK" b="1" i="0" dirty="0">
                <a:effectLst/>
                <a:latin typeface="Bell MT" panose="02020503060305020303" pitchFamily="18" charset="77"/>
              </a:rPr>
              <a:t>: Chain-of-thought Prompting for Responding to In-depth Dialogue Questions with LLMs</a:t>
            </a:r>
            <a:r>
              <a:rPr lang="zh-CN" altLang="en-US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effectLst/>
                <a:latin typeface="Bell MT" panose="02020503060305020303" pitchFamily="18" charset="77"/>
              </a:rPr>
              <a:t>(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Internal</a:t>
            </a:r>
            <a:r>
              <a:rPr lang="en-US" altLang="zh-CN" b="1" i="0" dirty="0">
                <a:effectLst/>
                <a:latin typeface="Bell MT" panose="02020503060305020303" pitchFamily="18" charset="77"/>
              </a:rPr>
              <a:t>)</a:t>
            </a:r>
            <a:endParaRPr lang="en-HK" b="1" i="0" dirty="0">
              <a:effectLst/>
              <a:latin typeface="Bell MT" panose="02020503060305020303" pitchFamily="18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8AD6C3-C1D1-F797-1D7F-8A466A452FD1}"/>
              </a:ext>
            </a:extLst>
          </p:cNvPr>
          <p:cNvSpPr txBox="1"/>
          <p:nvPr/>
        </p:nvSpPr>
        <p:spPr>
          <a:xfrm>
            <a:off x="7644209" y="1749858"/>
            <a:ext cx="422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effectLst/>
                <a:latin typeface="Bell MT" panose="02020503060305020303" pitchFamily="18" charset="77"/>
              </a:rPr>
              <a:t>Large Language Models as Source Planner for Personalized Knowledge-grounded Dialogue</a:t>
            </a:r>
            <a:r>
              <a:rPr lang="zh-CN" altLang="en-US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effectLst/>
                <a:latin typeface="Bell MT" panose="02020503060305020303" pitchFamily="18" charset="77"/>
              </a:rPr>
              <a:t>(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External</a:t>
            </a:r>
            <a:r>
              <a:rPr lang="en-US" altLang="zh-CN" b="1" i="0" dirty="0">
                <a:effectLst/>
                <a:latin typeface="Bell MT" panose="02020503060305020303" pitchFamily="18" charset="77"/>
              </a:rPr>
              <a:t>)</a:t>
            </a:r>
            <a:endParaRPr lang="en-HK" b="1" i="0" dirty="0">
              <a:effectLst/>
              <a:latin typeface="Bell MT" panose="02020503060305020303" pitchFamily="18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BF54C-22FC-C55E-EFEA-428C36CFF7DC}"/>
              </a:ext>
            </a:extLst>
          </p:cNvPr>
          <p:cNvSpPr txBox="1"/>
          <p:nvPr/>
        </p:nvSpPr>
        <p:spPr>
          <a:xfrm>
            <a:off x="6778160" y="5429887"/>
            <a:ext cx="508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effectLst/>
                <a:latin typeface="Bell MT" panose="02020503060305020303" pitchFamily="18" charset="77"/>
              </a:rPr>
              <a:t>TPE: Towards Better Compositional Reasoning over Conceptual Tools with Multi-persona Collaboration</a:t>
            </a:r>
            <a:r>
              <a:rPr lang="zh-CN" altLang="en-US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effectLst/>
                <a:latin typeface="Bell MT" panose="02020503060305020303" pitchFamily="18" charset="77"/>
              </a:rPr>
              <a:t>(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Internal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with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External</a:t>
            </a:r>
            <a:r>
              <a:rPr lang="en-US" altLang="zh-CN" b="1" i="0" dirty="0">
                <a:effectLst/>
                <a:latin typeface="Bell MT" panose="02020503060305020303" pitchFamily="18" charset="77"/>
              </a:rPr>
              <a:t>)</a:t>
            </a:r>
            <a:endParaRPr lang="en-HK" b="1" i="0" dirty="0">
              <a:effectLst/>
              <a:latin typeface="Bell MT" panose="02020503060305020303" pitchFamily="18" charset="77"/>
            </a:endParaRPr>
          </a:p>
        </p:txBody>
      </p:sp>
      <p:pic>
        <p:nvPicPr>
          <p:cNvPr id="9" name="Picture 8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6EC5F6FC-FD3D-D88B-B3F3-6FBD0BFB50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FADB60C-F21E-890F-59AC-5BDD74355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89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7C4801-8355-DEE4-BD1F-CAC08AC5D1D0}"/>
              </a:ext>
            </a:extLst>
          </p:cNvPr>
          <p:cNvCxnSpPr>
            <a:cxnSpLocks/>
          </p:cNvCxnSpPr>
          <p:nvPr/>
        </p:nvCxnSpPr>
        <p:spPr>
          <a:xfrm>
            <a:off x="0" y="781842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5" name="Picture 1">
            <a:extLst>
              <a:ext uri="{FF2B5EF4-FFF2-40B4-BE49-F238E27FC236}">
                <a16:creationId xmlns:a16="http://schemas.microsoft.com/office/drawing/2014/main" id="{F01156F3-C027-B3E9-2FA4-0A450A32A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82" y="4008828"/>
            <a:ext cx="10330516" cy="264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C13162-6B79-8714-5AF1-76B9C74ECFDE}"/>
              </a:ext>
            </a:extLst>
          </p:cNvPr>
          <p:cNvSpPr txBox="1"/>
          <p:nvPr/>
        </p:nvSpPr>
        <p:spPr>
          <a:xfrm>
            <a:off x="475751" y="1170916"/>
            <a:ext cx="10843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b="1" dirty="0">
                <a:latin typeface="Bell MT" panose="02020503060305020303" pitchFamily="18" charset="77"/>
              </a:rPr>
              <a:t>Large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Language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Models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(LLMs)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HK" b="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possesses exceptional natural </a:t>
            </a:r>
            <a:r>
              <a:rPr lang="en-HK" b="1" i="1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language understanding</a:t>
            </a:r>
            <a:r>
              <a:rPr lang="en-HK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HK" b="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and </a:t>
            </a:r>
            <a:r>
              <a:rPr lang="en-HK" b="1" i="1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generation</a:t>
            </a:r>
            <a:r>
              <a:rPr lang="en-HK" b="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 capabilities, making it an ideal foundation for a conversational system that provides a great user experience and significant convenience.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solidFill>
                <a:srgbClr val="374151"/>
              </a:solidFill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But:</a:t>
            </a:r>
            <a:endParaRPr lang="en-HK" altLang="zh-CN" dirty="0">
              <a:solidFill>
                <a:srgbClr val="374151"/>
              </a:solidFill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rgbClr val="374151"/>
                </a:solidFill>
                <a:latin typeface="Bell MT" panose="02020503060305020303" pitchFamily="18" charset="77"/>
              </a:rPr>
              <a:t>Most</a:t>
            </a:r>
            <a:r>
              <a:rPr lang="zh-CN" altLang="en-US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374151"/>
                </a:solidFill>
                <a:latin typeface="Bell MT" panose="02020503060305020303" pitchFamily="18" charset="77"/>
              </a:rPr>
              <a:t>of</a:t>
            </a:r>
            <a:r>
              <a:rPr lang="zh-CN" altLang="en-US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374151"/>
                </a:solidFill>
                <a:latin typeface="Bell MT" panose="02020503060305020303" pitchFamily="18" charset="77"/>
              </a:rPr>
              <a:t>them</a:t>
            </a:r>
            <a:r>
              <a:rPr lang="zh-CN" altLang="en-US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directly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mapping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the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dialogue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context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to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the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response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rgbClr val="374151"/>
                </a:solidFill>
                <a:latin typeface="Bell MT" panose="02020503060305020303" pitchFamily="18" charset="77"/>
              </a:rPr>
              <a:t>Ignoring</a:t>
            </a:r>
            <a:r>
              <a:rPr lang="zh-CN" altLang="en-US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HK" b="0" i="0" dirty="0">
                <a:effectLst/>
                <a:latin typeface="Bell MT" panose="02020503060305020303" pitchFamily="18" charset="77"/>
              </a:rPr>
              <a:t>the linguistic cues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underneath</a:t>
            </a:r>
            <a:r>
              <a:rPr lang="en-HK" b="0" i="0" dirty="0">
                <a:effectLst/>
                <a:latin typeface="Bell MT" panose="02020503060305020303" pitchFamily="18" charset="77"/>
              </a:rPr>
              <a:t> dialogue context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such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as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user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status,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and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thus</a:t>
            </a:r>
            <a:r>
              <a:rPr lang="en-HK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l</a:t>
            </a:r>
            <a:r>
              <a:rPr lang="en-HK" b="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acks the ability to employ corresponding language styles and knowledge systems when dealing with users of different personalities, emotions, and psychological states. </a:t>
            </a:r>
            <a:endParaRPr lang="en-US" altLang="zh-CN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C4952-8CFD-0930-1C12-31768D0409C6}"/>
              </a:ext>
            </a:extLst>
          </p:cNvPr>
          <p:cNvSpPr txBox="1"/>
          <p:nvPr/>
        </p:nvSpPr>
        <p:spPr>
          <a:xfrm>
            <a:off x="0" y="49980"/>
            <a:ext cx="6288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8DC5A3C4-FD72-BDC1-3302-90DEE7A41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4CF9D5A-58C4-2CA6-771A-E56154C4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65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1943</Words>
  <Application>Microsoft Macintosh PowerPoint</Application>
  <PresentationFormat>Widescreen</PresentationFormat>
  <Paragraphs>352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Söhne</vt:lpstr>
      <vt:lpstr>Arial</vt:lpstr>
      <vt:lpstr>Bell MT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Hongru</dc:creator>
  <cp:lastModifiedBy>WANG, Hongru</cp:lastModifiedBy>
  <cp:revision>14</cp:revision>
  <dcterms:created xsi:type="dcterms:W3CDTF">2023-12-03T02:48:39Z</dcterms:created>
  <dcterms:modified xsi:type="dcterms:W3CDTF">2023-12-15T12:14:41Z</dcterms:modified>
</cp:coreProperties>
</file>